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01" r:id="rId2"/>
    <p:sldId id="326" r:id="rId3"/>
    <p:sldId id="275" r:id="rId4"/>
    <p:sldId id="329" r:id="rId5"/>
    <p:sldId id="306" r:id="rId6"/>
    <p:sldId id="343" r:id="rId7"/>
    <p:sldId id="344" r:id="rId8"/>
    <p:sldId id="345" r:id="rId9"/>
    <p:sldId id="271" r:id="rId10"/>
    <p:sldId id="311" r:id="rId11"/>
    <p:sldId id="32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9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B028"/>
    <a:srgbClr val="233C5B"/>
    <a:srgbClr val="9A851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03" autoAdjust="0"/>
    <p:restoredTop sz="94660"/>
  </p:normalViewPr>
  <p:slideViewPr>
    <p:cSldViewPr snapToGrid="0" showGuides="1">
      <p:cViewPr>
        <p:scale>
          <a:sx n="103" d="100"/>
          <a:sy n="103" d="100"/>
        </p:scale>
        <p:origin x="384" y="-168"/>
      </p:cViewPr>
      <p:guideLst>
        <p:guide orient="horz" pos="2159"/>
        <p:guide pos="39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D231F-48DD-4BF8-8577-7E6A7F06B612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71061A-0710-45D9-951E-084025085D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393B1-38A8-4F1B-A830-F19F5957029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5"/>
            <a:ext cx="10363200" cy="147002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3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6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3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6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0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3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6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1" y="274639"/>
            <a:ext cx="2743200" cy="585152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1" cy="58515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74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440">
                <a:solidFill>
                  <a:schemeClr val="tx1">
                    <a:tint val="75000"/>
                  </a:schemeClr>
                </a:solidFill>
              </a:defRPr>
            </a:lvl1pPr>
            <a:lvl2pPr marL="543560" indent="0">
              <a:buNone/>
              <a:defRPr sz="2165">
                <a:solidFill>
                  <a:schemeClr val="tx1">
                    <a:tint val="75000"/>
                  </a:schemeClr>
                </a:solidFill>
              </a:defRPr>
            </a:lvl2pPr>
            <a:lvl3pPr marL="1086485" indent="0">
              <a:buNone/>
              <a:defRPr sz="1895">
                <a:solidFill>
                  <a:schemeClr val="tx1">
                    <a:tint val="75000"/>
                  </a:schemeClr>
                </a:solidFill>
              </a:defRPr>
            </a:lvl3pPr>
            <a:lvl4pPr marL="163004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4pPr>
            <a:lvl5pPr marL="217360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5pPr>
            <a:lvl6pPr marL="2716530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6pPr>
            <a:lvl7pPr marL="3260090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7pPr>
            <a:lvl8pPr marL="3803650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8pPr>
            <a:lvl9pPr marL="43465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4"/>
          </a:xfrm>
        </p:spPr>
        <p:txBody>
          <a:bodyPr/>
          <a:lstStyle>
            <a:lvl1pPr>
              <a:defRPr sz="3385"/>
            </a:lvl1pPr>
            <a:lvl2pPr>
              <a:defRPr sz="2845"/>
            </a:lvl2pPr>
            <a:lvl3pPr>
              <a:defRPr sz="2440"/>
            </a:lvl3pPr>
            <a:lvl4pPr>
              <a:defRPr sz="2165"/>
            </a:lvl4pPr>
            <a:lvl5pPr>
              <a:defRPr sz="2165"/>
            </a:lvl5pPr>
            <a:lvl6pPr>
              <a:defRPr sz="2165"/>
            </a:lvl6pPr>
            <a:lvl7pPr>
              <a:defRPr sz="2165"/>
            </a:lvl7pPr>
            <a:lvl8pPr>
              <a:defRPr sz="2165"/>
            </a:lvl8pPr>
            <a:lvl9pPr>
              <a:defRPr sz="21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1" y="1600200"/>
            <a:ext cx="5384800" cy="4525964"/>
          </a:xfrm>
        </p:spPr>
        <p:txBody>
          <a:bodyPr/>
          <a:lstStyle>
            <a:lvl1pPr>
              <a:defRPr sz="3385"/>
            </a:lvl1pPr>
            <a:lvl2pPr>
              <a:defRPr sz="2845"/>
            </a:lvl2pPr>
            <a:lvl3pPr>
              <a:defRPr sz="2440"/>
            </a:lvl3pPr>
            <a:lvl4pPr>
              <a:defRPr sz="2165"/>
            </a:lvl4pPr>
            <a:lvl5pPr>
              <a:defRPr sz="2165"/>
            </a:lvl5pPr>
            <a:lvl6pPr>
              <a:defRPr sz="2165"/>
            </a:lvl6pPr>
            <a:lvl7pPr>
              <a:defRPr sz="2165"/>
            </a:lvl7pPr>
            <a:lvl8pPr>
              <a:defRPr sz="2165"/>
            </a:lvl8pPr>
            <a:lvl9pPr>
              <a:defRPr sz="21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1"/>
          </a:xfrm>
        </p:spPr>
        <p:txBody>
          <a:bodyPr anchor="b"/>
          <a:lstStyle>
            <a:lvl1pPr marL="0" indent="0">
              <a:buNone/>
              <a:defRPr sz="2845" b="1"/>
            </a:lvl1pPr>
            <a:lvl2pPr marL="543560" indent="0">
              <a:buNone/>
              <a:defRPr sz="2440" b="1"/>
            </a:lvl2pPr>
            <a:lvl3pPr marL="1086485" indent="0">
              <a:buNone/>
              <a:defRPr sz="2165" b="1"/>
            </a:lvl3pPr>
            <a:lvl4pPr marL="1630045" indent="0">
              <a:buNone/>
              <a:defRPr sz="1895" b="1"/>
            </a:lvl4pPr>
            <a:lvl5pPr marL="2173605" indent="0">
              <a:buNone/>
              <a:defRPr sz="1895" b="1"/>
            </a:lvl5pPr>
            <a:lvl6pPr marL="2716530" indent="0">
              <a:buNone/>
              <a:defRPr sz="1895" b="1"/>
            </a:lvl6pPr>
            <a:lvl7pPr marL="3260090" indent="0">
              <a:buNone/>
              <a:defRPr sz="1895" b="1"/>
            </a:lvl7pPr>
            <a:lvl8pPr marL="3803650" indent="0">
              <a:buNone/>
              <a:defRPr sz="1895" b="1"/>
            </a:lvl8pPr>
            <a:lvl9pPr marL="4346575" indent="0">
              <a:buNone/>
              <a:defRPr sz="189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</p:spPr>
        <p:txBody>
          <a:bodyPr/>
          <a:lstStyle>
            <a:lvl1pPr>
              <a:defRPr sz="2845"/>
            </a:lvl1pPr>
            <a:lvl2pPr>
              <a:defRPr sz="2440"/>
            </a:lvl2pPr>
            <a:lvl3pPr>
              <a:defRPr sz="2165"/>
            </a:lvl3pPr>
            <a:lvl4pPr>
              <a:defRPr sz="1895"/>
            </a:lvl4pPr>
            <a:lvl5pPr>
              <a:defRPr sz="1895"/>
            </a:lvl5pPr>
            <a:lvl6pPr>
              <a:defRPr sz="1895"/>
            </a:lvl6pPr>
            <a:lvl7pPr>
              <a:defRPr sz="1895"/>
            </a:lvl7pPr>
            <a:lvl8pPr>
              <a:defRPr sz="1895"/>
            </a:lvl8pPr>
            <a:lvl9pPr>
              <a:defRPr sz="189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4"/>
            <a:ext cx="5389033" cy="639761"/>
          </a:xfrm>
        </p:spPr>
        <p:txBody>
          <a:bodyPr anchor="b"/>
          <a:lstStyle>
            <a:lvl1pPr marL="0" indent="0">
              <a:buNone/>
              <a:defRPr sz="2845" b="1"/>
            </a:lvl1pPr>
            <a:lvl2pPr marL="543560" indent="0">
              <a:buNone/>
              <a:defRPr sz="2440" b="1"/>
            </a:lvl2pPr>
            <a:lvl3pPr marL="1086485" indent="0">
              <a:buNone/>
              <a:defRPr sz="2165" b="1"/>
            </a:lvl3pPr>
            <a:lvl4pPr marL="1630045" indent="0">
              <a:buNone/>
              <a:defRPr sz="1895" b="1"/>
            </a:lvl4pPr>
            <a:lvl5pPr marL="2173605" indent="0">
              <a:buNone/>
              <a:defRPr sz="1895" b="1"/>
            </a:lvl5pPr>
            <a:lvl6pPr marL="2716530" indent="0">
              <a:buNone/>
              <a:defRPr sz="1895" b="1"/>
            </a:lvl6pPr>
            <a:lvl7pPr marL="3260090" indent="0">
              <a:buNone/>
              <a:defRPr sz="1895" b="1"/>
            </a:lvl7pPr>
            <a:lvl8pPr marL="3803650" indent="0">
              <a:buNone/>
              <a:defRPr sz="1895" b="1"/>
            </a:lvl8pPr>
            <a:lvl9pPr marL="4346575" indent="0">
              <a:buNone/>
              <a:defRPr sz="189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6"/>
            <a:ext cx="5389033" cy="3951288"/>
          </a:xfrm>
        </p:spPr>
        <p:txBody>
          <a:bodyPr/>
          <a:lstStyle>
            <a:lvl1pPr>
              <a:defRPr sz="2845"/>
            </a:lvl1pPr>
            <a:lvl2pPr>
              <a:defRPr sz="2440"/>
            </a:lvl2pPr>
            <a:lvl3pPr>
              <a:defRPr sz="2165"/>
            </a:lvl3pPr>
            <a:lvl4pPr>
              <a:defRPr sz="1895"/>
            </a:lvl4pPr>
            <a:lvl5pPr>
              <a:defRPr sz="1895"/>
            </a:lvl5pPr>
            <a:lvl6pPr>
              <a:defRPr sz="1895"/>
            </a:lvl6pPr>
            <a:lvl7pPr>
              <a:defRPr sz="1895"/>
            </a:lvl7pPr>
            <a:lvl8pPr>
              <a:defRPr sz="1895"/>
            </a:lvl8pPr>
            <a:lvl9pPr>
              <a:defRPr sz="189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44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4" y="273050"/>
            <a:ext cx="6815667" cy="5853114"/>
          </a:xfrm>
        </p:spPr>
        <p:txBody>
          <a:bodyPr/>
          <a:lstStyle>
            <a:lvl1pPr>
              <a:defRPr sz="3795"/>
            </a:lvl1pPr>
            <a:lvl2pPr>
              <a:defRPr sz="3385"/>
            </a:lvl2pPr>
            <a:lvl3pPr>
              <a:defRPr sz="2845"/>
            </a:lvl3pPr>
            <a:lvl4pPr>
              <a:defRPr sz="2440"/>
            </a:lvl4pPr>
            <a:lvl5pPr>
              <a:defRPr sz="2440"/>
            </a:lvl5pPr>
            <a:lvl6pPr>
              <a:defRPr sz="2440"/>
            </a:lvl6pPr>
            <a:lvl7pPr>
              <a:defRPr sz="2440"/>
            </a:lvl7pPr>
            <a:lvl8pPr>
              <a:defRPr sz="2440"/>
            </a:lvl8pPr>
            <a:lvl9pPr>
              <a:defRPr sz="244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2"/>
          </a:xfrm>
        </p:spPr>
        <p:txBody>
          <a:bodyPr/>
          <a:lstStyle>
            <a:lvl1pPr marL="0" indent="0">
              <a:buNone/>
              <a:defRPr sz="1625"/>
            </a:lvl1pPr>
            <a:lvl2pPr marL="543560" indent="0">
              <a:buNone/>
              <a:defRPr sz="1490"/>
            </a:lvl2pPr>
            <a:lvl3pPr marL="1086485" indent="0">
              <a:buNone/>
              <a:defRPr sz="1220"/>
            </a:lvl3pPr>
            <a:lvl4pPr marL="1630045" indent="0">
              <a:buNone/>
              <a:defRPr sz="1085"/>
            </a:lvl4pPr>
            <a:lvl5pPr marL="2173605" indent="0">
              <a:buNone/>
              <a:defRPr sz="1085"/>
            </a:lvl5pPr>
            <a:lvl6pPr marL="2716530" indent="0">
              <a:buNone/>
              <a:defRPr sz="1085"/>
            </a:lvl6pPr>
            <a:lvl7pPr marL="3260090" indent="0">
              <a:buNone/>
              <a:defRPr sz="1085"/>
            </a:lvl7pPr>
            <a:lvl8pPr marL="3803650" indent="0">
              <a:buNone/>
              <a:defRPr sz="1085"/>
            </a:lvl8pPr>
            <a:lvl9pPr marL="4346575" indent="0">
              <a:buNone/>
              <a:defRPr sz="108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9" y="4800600"/>
            <a:ext cx="7315200" cy="566738"/>
          </a:xfrm>
        </p:spPr>
        <p:txBody>
          <a:bodyPr anchor="b"/>
          <a:lstStyle>
            <a:lvl1pPr algn="l">
              <a:defRPr sz="244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9" y="612775"/>
            <a:ext cx="7315200" cy="4114800"/>
          </a:xfrm>
        </p:spPr>
        <p:txBody>
          <a:bodyPr/>
          <a:lstStyle>
            <a:lvl1pPr marL="0" indent="0">
              <a:buNone/>
              <a:defRPr sz="3795"/>
            </a:lvl1pPr>
            <a:lvl2pPr marL="543560" indent="0">
              <a:buNone/>
              <a:defRPr sz="3385"/>
            </a:lvl2pPr>
            <a:lvl3pPr marL="1086485" indent="0">
              <a:buNone/>
              <a:defRPr sz="2845"/>
            </a:lvl3pPr>
            <a:lvl4pPr marL="1630045" indent="0">
              <a:buNone/>
              <a:defRPr sz="2440"/>
            </a:lvl4pPr>
            <a:lvl5pPr marL="2173605" indent="0">
              <a:buNone/>
              <a:defRPr sz="2440"/>
            </a:lvl5pPr>
            <a:lvl6pPr marL="2716530" indent="0">
              <a:buNone/>
              <a:defRPr sz="2440"/>
            </a:lvl6pPr>
            <a:lvl7pPr marL="3260090" indent="0">
              <a:buNone/>
              <a:defRPr sz="2440"/>
            </a:lvl7pPr>
            <a:lvl8pPr marL="3803650" indent="0">
              <a:buNone/>
              <a:defRPr sz="2440"/>
            </a:lvl8pPr>
            <a:lvl9pPr marL="4346575" indent="0">
              <a:buNone/>
              <a:defRPr sz="244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9" y="5367339"/>
            <a:ext cx="7315200" cy="804862"/>
          </a:xfrm>
        </p:spPr>
        <p:txBody>
          <a:bodyPr/>
          <a:lstStyle>
            <a:lvl1pPr marL="0" indent="0">
              <a:buNone/>
              <a:defRPr sz="1625"/>
            </a:lvl1pPr>
            <a:lvl2pPr marL="543560" indent="0">
              <a:buNone/>
              <a:defRPr sz="1490"/>
            </a:lvl2pPr>
            <a:lvl3pPr marL="1086485" indent="0">
              <a:buNone/>
              <a:defRPr sz="1220"/>
            </a:lvl3pPr>
            <a:lvl4pPr marL="1630045" indent="0">
              <a:buNone/>
              <a:defRPr sz="1085"/>
            </a:lvl4pPr>
            <a:lvl5pPr marL="2173605" indent="0">
              <a:buNone/>
              <a:defRPr sz="1085"/>
            </a:lvl5pPr>
            <a:lvl6pPr marL="2716530" indent="0">
              <a:buNone/>
              <a:defRPr sz="1085"/>
            </a:lvl6pPr>
            <a:lvl7pPr marL="3260090" indent="0">
              <a:buNone/>
              <a:defRPr sz="1085"/>
            </a:lvl7pPr>
            <a:lvl8pPr marL="3803650" indent="0">
              <a:buNone/>
              <a:defRPr sz="1085"/>
            </a:lvl8pPr>
            <a:lvl9pPr marL="4346575" indent="0">
              <a:buNone/>
              <a:defRPr sz="108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1" cy="452596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1" cy="365125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4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4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1" cy="365125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4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1086485" rtl="0" eaLnBrk="1" latinLnBrk="0" hangingPunct="1">
        <a:spcBef>
          <a:spcPct val="0"/>
        </a:spcBef>
        <a:buNone/>
        <a:defRPr sz="52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670" indent="-407670" algn="l" defTabSz="1086485" rtl="0" eaLnBrk="1" latinLnBrk="0" hangingPunct="1">
        <a:spcBef>
          <a:spcPct val="20000"/>
        </a:spcBef>
        <a:buFont typeface="Arial" panose="020B0604020202020204" pitchFamily="34" charset="0"/>
        <a:buChar char="•"/>
        <a:defRPr sz="3795" kern="1200">
          <a:solidFill>
            <a:schemeClr val="tx1"/>
          </a:solidFill>
          <a:latin typeface="+mn-lt"/>
          <a:ea typeface="+mn-ea"/>
          <a:cs typeface="+mn-cs"/>
        </a:defRPr>
      </a:lvl1pPr>
      <a:lvl2pPr marL="882650" indent="-339725" algn="l" defTabSz="1086485" rtl="0" eaLnBrk="1" latinLnBrk="0" hangingPunct="1">
        <a:spcBef>
          <a:spcPct val="20000"/>
        </a:spcBef>
        <a:buFont typeface="Arial" panose="020B0604020202020204" pitchFamily="34" charset="0"/>
        <a:buChar char="–"/>
        <a:defRPr sz="3385" kern="1200">
          <a:solidFill>
            <a:schemeClr val="tx1"/>
          </a:solidFill>
          <a:latin typeface="+mn-lt"/>
          <a:ea typeface="+mn-ea"/>
          <a:cs typeface="+mn-cs"/>
        </a:defRPr>
      </a:lvl2pPr>
      <a:lvl3pPr marL="1358265" indent="-271780" algn="l" defTabSz="10864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5" kern="1200">
          <a:solidFill>
            <a:schemeClr val="tx1"/>
          </a:solidFill>
          <a:latin typeface="+mn-lt"/>
          <a:ea typeface="+mn-ea"/>
          <a:cs typeface="+mn-cs"/>
        </a:defRPr>
      </a:lvl3pPr>
      <a:lvl4pPr marL="1901825" indent="-271780" algn="l" defTabSz="108648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40" kern="1200">
          <a:solidFill>
            <a:schemeClr val="tx1"/>
          </a:solidFill>
          <a:latin typeface="+mn-lt"/>
          <a:ea typeface="+mn-ea"/>
          <a:cs typeface="+mn-cs"/>
        </a:defRPr>
      </a:lvl4pPr>
      <a:lvl5pPr marL="2445385" indent="-271780" algn="l" defTabSz="1086485" rtl="0" eaLnBrk="1" latinLnBrk="0" hangingPunct="1">
        <a:spcBef>
          <a:spcPct val="20000"/>
        </a:spcBef>
        <a:buFont typeface="Arial" panose="020B0604020202020204" pitchFamily="34" charset="0"/>
        <a:buChar char="»"/>
        <a:defRPr sz="2440" kern="1200">
          <a:solidFill>
            <a:schemeClr val="tx1"/>
          </a:solidFill>
          <a:latin typeface="+mn-lt"/>
          <a:ea typeface="+mn-ea"/>
          <a:cs typeface="+mn-cs"/>
        </a:defRPr>
      </a:lvl5pPr>
      <a:lvl6pPr marL="2988310" indent="-271780" algn="l" defTabSz="10864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40" kern="1200">
          <a:solidFill>
            <a:schemeClr val="tx1"/>
          </a:solidFill>
          <a:latin typeface="+mn-lt"/>
          <a:ea typeface="+mn-ea"/>
          <a:cs typeface="+mn-cs"/>
        </a:defRPr>
      </a:lvl6pPr>
      <a:lvl7pPr marL="3531870" indent="-271780" algn="l" defTabSz="10864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40" kern="1200">
          <a:solidFill>
            <a:schemeClr val="tx1"/>
          </a:solidFill>
          <a:latin typeface="+mn-lt"/>
          <a:ea typeface="+mn-ea"/>
          <a:cs typeface="+mn-cs"/>
        </a:defRPr>
      </a:lvl7pPr>
      <a:lvl8pPr marL="4075430" indent="-271780" algn="l" defTabSz="10864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40" kern="1200">
          <a:solidFill>
            <a:schemeClr val="tx1"/>
          </a:solidFill>
          <a:latin typeface="+mn-lt"/>
          <a:ea typeface="+mn-ea"/>
          <a:cs typeface="+mn-cs"/>
        </a:defRPr>
      </a:lvl8pPr>
      <a:lvl9pPr marL="4618355" indent="-271780" algn="l" defTabSz="10864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6485" rtl="0" eaLnBrk="1" latinLnBrk="0" hangingPunct="1">
        <a:defRPr sz="2165" kern="1200">
          <a:solidFill>
            <a:schemeClr val="tx1"/>
          </a:solidFill>
          <a:latin typeface="+mn-lt"/>
          <a:ea typeface="+mn-ea"/>
          <a:cs typeface="+mn-cs"/>
        </a:defRPr>
      </a:lvl1pPr>
      <a:lvl2pPr marL="543560" algn="l" defTabSz="1086485" rtl="0" eaLnBrk="1" latinLnBrk="0" hangingPunct="1">
        <a:defRPr sz="2165" kern="1200">
          <a:solidFill>
            <a:schemeClr val="tx1"/>
          </a:solidFill>
          <a:latin typeface="+mn-lt"/>
          <a:ea typeface="+mn-ea"/>
          <a:cs typeface="+mn-cs"/>
        </a:defRPr>
      </a:lvl2pPr>
      <a:lvl3pPr marL="1086485" algn="l" defTabSz="1086485" rtl="0" eaLnBrk="1" latinLnBrk="0" hangingPunct="1">
        <a:defRPr sz="2165" kern="1200">
          <a:solidFill>
            <a:schemeClr val="tx1"/>
          </a:solidFill>
          <a:latin typeface="+mn-lt"/>
          <a:ea typeface="+mn-ea"/>
          <a:cs typeface="+mn-cs"/>
        </a:defRPr>
      </a:lvl3pPr>
      <a:lvl4pPr marL="1630045" algn="l" defTabSz="1086485" rtl="0" eaLnBrk="1" latinLnBrk="0" hangingPunct="1">
        <a:defRPr sz="2165" kern="1200">
          <a:solidFill>
            <a:schemeClr val="tx1"/>
          </a:solidFill>
          <a:latin typeface="+mn-lt"/>
          <a:ea typeface="+mn-ea"/>
          <a:cs typeface="+mn-cs"/>
        </a:defRPr>
      </a:lvl4pPr>
      <a:lvl5pPr marL="2173605" algn="l" defTabSz="1086485" rtl="0" eaLnBrk="1" latinLnBrk="0" hangingPunct="1">
        <a:defRPr sz="2165" kern="1200">
          <a:solidFill>
            <a:schemeClr val="tx1"/>
          </a:solidFill>
          <a:latin typeface="+mn-lt"/>
          <a:ea typeface="+mn-ea"/>
          <a:cs typeface="+mn-cs"/>
        </a:defRPr>
      </a:lvl5pPr>
      <a:lvl6pPr marL="2716530" algn="l" defTabSz="1086485" rtl="0" eaLnBrk="1" latinLnBrk="0" hangingPunct="1">
        <a:defRPr sz="2165" kern="1200">
          <a:solidFill>
            <a:schemeClr val="tx1"/>
          </a:solidFill>
          <a:latin typeface="+mn-lt"/>
          <a:ea typeface="+mn-ea"/>
          <a:cs typeface="+mn-cs"/>
        </a:defRPr>
      </a:lvl6pPr>
      <a:lvl7pPr marL="3260090" algn="l" defTabSz="1086485" rtl="0" eaLnBrk="1" latinLnBrk="0" hangingPunct="1">
        <a:defRPr sz="2165" kern="1200">
          <a:solidFill>
            <a:schemeClr val="tx1"/>
          </a:solidFill>
          <a:latin typeface="+mn-lt"/>
          <a:ea typeface="+mn-ea"/>
          <a:cs typeface="+mn-cs"/>
        </a:defRPr>
      </a:lvl7pPr>
      <a:lvl8pPr marL="3803650" algn="l" defTabSz="1086485" rtl="0" eaLnBrk="1" latinLnBrk="0" hangingPunct="1">
        <a:defRPr sz="2165" kern="1200">
          <a:solidFill>
            <a:schemeClr val="tx1"/>
          </a:solidFill>
          <a:latin typeface="+mn-lt"/>
          <a:ea typeface="+mn-ea"/>
          <a:cs typeface="+mn-cs"/>
        </a:defRPr>
      </a:lvl8pPr>
      <a:lvl9pPr marL="4346575" algn="l" defTabSz="1086485" rtl="0" eaLnBrk="1" latinLnBrk="0" hangingPunct="1">
        <a:defRPr sz="21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598614" y="3239089"/>
            <a:ext cx="9816906" cy="2758483"/>
            <a:chOff x="1856934" y="1407114"/>
            <a:chExt cx="9816906" cy="2758483"/>
          </a:xfrm>
        </p:grpSpPr>
        <p:sp>
          <p:nvSpPr>
            <p:cNvPr id="34" name="矩形 33"/>
            <p:cNvSpPr/>
            <p:nvPr/>
          </p:nvSpPr>
          <p:spPr>
            <a:xfrm>
              <a:off x="2772540" y="3403291"/>
              <a:ext cx="242599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spc="3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PART ONE</a:t>
              </a:r>
              <a:endParaRPr lang="zh-CN" altLang="en-US" sz="2400" b="1" spc="300" dirty="0">
                <a:solidFill>
                  <a:schemeClr val="bg1">
                    <a:lumMod val="9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043288" y="1731372"/>
              <a:ext cx="2459429" cy="1569660"/>
              <a:chOff x="2871888" y="1698610"/>
              <a:chExt cx="2459429" cy="1569660"/>
            </a:xfrm>
          </p:grpSpPr>
          <p:sp>
            <p:nvSpPr>
              <p:cNvPr id="39" name="平行四边形 38"/>
              <p:cNvSpPr/>
              <p:nvPr/>
            </p:nvSpPr>
            <p:spPr>
              <a:xfrm rot="10800000">
                <a:off x="2871888" y="1812276"/>
                <a:ext cx="2459429" cy="1311588"/>
              </a:xfrm>
              <a:prstGeom prst="parallelogram">
                <a:avLst>
                  <a:gd name="adj" fmla="val 37026"/>
                </a:avLst>
              </a:prstGeom>
              <a:solidFill>
                <a:srgbClr val="CCB0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3179651" y="1698610"/>
                <a:ext cx="145437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1</a:t>
                </a:r>
                <a:endParaRPr lang="zh-CN" altLang="en-US" sz="96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p:grpSp>
        <p:sp>
          <p:nvSpPr>
            <p:cNvPr id="47" name="平行四边形 46"/>
            <p:cNvSpPr/>
            <p:nvPr/>
          </p:nvSpPr>
          <p:spPr>
            <a:xfrm rot="10800000">
              <a:off x="5155010" y="2819470"/>
              <a:ext cx="5269149" cy="725450"/>
            </a:xfrm>
            <a:prstGeom prst="parallelogram">
              <a:avLst>
                <a:gd name="adj" fmla="val 37026"/>
              </a:avLst>
            </a:prstGeom>
            <a:solidFill>
              <a:srgbClr val="233C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2946400" y="3348046"/>
              <a:ext cx="184002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5938800" y="2951363"/>
              <a:ext cx="3701568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Enter title
</a:t>
              </a:r>
            </a:p>
          </p:txBody>
        </p:sp>
        <p:sp>
          <p:nvSpPr>
            <p:cNvPr id="38" name="平行四边形 37"/>
            <p:cNvSpPr/>
            <p:nvPr/>
          </p:nvSpPr>
          <p:spPr>
            <a:xfrm rot="10800000">
              <a:off x="1856934" y="1407114"/>
              <a:ext cx="9816906" cy="2758483"/>
            </a:xfrm>
            <a:prstGeom prst="parallelogram">
              <a:avLst>
                <a:gd name="adj" fmla="val 370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575" y="871220"/>
            <a:ext cx="1924050" cy="18002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" y="-635"/>
            <a:ext cx="12190730" cy="685863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630" y="-484505"/>
            <a:ext cx="7065645" cy="7065645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6765290" y="2379345"/>
            <a:ext cx="37420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2">
                    <a:lumMod val="50000"/>
                  </a:schemeClr>
                </a:solidFill>
              </a:rPr>
              <a:t>SENTIMENT ANALYSIS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2250" y="-349250"/>
            <a:ext cx="962025" cy="9620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5840" y="-349250"/>
            <a:ext cx="962025" cy="9620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9975" y="305435"/>
            <a:ext cx="962025" cy="9620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4430" y="3429635"/>
            <a:ext cx="3417570" cy="342963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77475" y="4943475"/>
            <a:ext cx="1914525" cy="19145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-365760" y="305435"/>
            <a:ext cx="962025" cy="109664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345" y="-349250"/>
            <a:ext cx="962025" cy="1104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259715" y="-207645"/>
            <a:ext cx="962025" cy="962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15395" y="33020"/>
            <a:ext cx="1000125" cy="1000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893523" y="2018824"/>
            <a:ext cx="4484303" cy="3367314"/>
            <a:chOff x="3893523" y="2018824"/>
            <a:chExt cx="4484303" cy="3367314"/>
          </a:xfrm>
        </p:grpSpPr>
        <p:sp>
          <p:nvSpPr>
            <p:cNvPr id="4" name="ïṩľiḓè"/>
            <p:cNvSpPr/>
            <p:nvPr/>
          </p:nvSpPr>
          <p:spPr>
            <a:xfrm>
              <a:off x="4412343" y="2018824"/>
              <a:ext cx="3367314" cy="3367314"/>
            </a:xfrm>
            <a:prstGeom prst="ellipse">
              <a:avLst/>
            </a:prstGeom>
            <a:solidFill>
              <a:schemeClr val="bg1"/>
            </a:solidFill>
            <a:ln w="76200" cap="flat" cmpd="sng" algn="ctr">
              <a:solidFill>
                <a:srgbClr val="CCB028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7400" b="0" i="0" u="none" strike="noStrike" cap="none" spc="0" normalizeH="0" baseline="0">
                  <a:ln>
                    <a:noFill/>
                  </a:ln>
                  <a:solidFill>
                    <a:srgbClr val="FFFFFB"/>
                  </a:solidFill>
                  <a:effectLst/>
                  <a:uFillTx/>
                </a:defRPr>
              </a:lvl1pPr>
              <a:lvl2pPr marL="0" marR="0" indent="228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7400" b="0" i="0" u="none" strike="noStrike" cap="none" spc="0" normalizeH="0" baseline="0">
                  <a:ln>
                    <a:noFill/>
                  </a:ln>
                  <a:solidFill>
                    <a:srgbClr val="FFFFFB"/>
                  </a:solidFill>
                  <a:effectLst/>
                  <a:uFillTx/>
                </a:defRPr>
              </a:lvl2pPr>
              <a:lvl3pPr marL="0" marR="0" indent="457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7400" b="0" i="0" u="none" strike="noStrike" cap="none" spc="0" normalizeH="0" baseline="0">
                  <a:ln>
                    <a:noFill/>
                  </a:ln>
                  <a:solidFill>
                    <a:srgbClr val="FFFFFB"/>
                  </a:solidFill>
                  <a:effectLst/>
                  <a:uFillTx/>
                </a:defRPr>
              </a:lvl3pPr>
              <a:lvl4pPr marL="0" marR="0" indent="685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7400" b="0" i="0" u="none" strike="noStrike" cap="none" spc="0" normalizeH="0" baseline="0">
                  <a:ln>
                    <a:noFill/>
                  </a:ln>
                  <a:solidFill>
                    <a:srgbClr val="FFFFFB"/>
                  </a:solidFill>
                  <a:effectLst/>
                  <a:uFillTx/>
                </a:defRPr>
              </a:lvl4pPr>
              <a:lvl5pPr marL="0" marR="0" indent="9144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7400" b="0" i="0" u="none" strike="noStrike" cap="none" spc="0" normalizeH="0" baseline="0">
                  <a:ln>
                    <a:noFill/>
                  </a:ln>
                  <a:solidFill>
                    <a:srgbClr val="FFFFFB"/>
                  </a:solidFill>
                  <a:effectLst/>
                  <a:uFillTx/>
                </a:defRPr>
              </a:lvl5pPr>
              <a:lvl6pPr marL="0" marR="0" indent="11430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7400" b="0" i="0" u="none" strike="noStrike" cap="none" spc="0" normalizeH="0" baseline="0">
                  <a:ln>
                    <a:noFill/>
                  </a:ln>
                  <a:solidFill>
                    <a:srgbClr val="FFFFFB"/>
                  </a:solidFill>
                  <a:effectLst/>
                  <a:uFillTx/>
                </a:defRPr>
              </a:lvl6pPr>
              <a:lvl7pPr marL="0" marR="0" indent="1371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7400" b="0" i="0" u="none" strike="noStrike" cap="none" spc="0" normalizeH="0" baseline="0">
                  <a:ln>
                    <a:noFill/>
                  </a:ln>
                  <a:solidFill>
                    <a:srgbClr val="FFFFFB"/>
                  </a:solidFill>
                  <a:effectLst/>
                  <a:uFillTx/>
                </a:defRPr>
              </a:lvl7pPr>
              <a:lvl8pPr marL="0" marR="0" indent="1600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7400" b="0" i="0" u="none" strike="noStrike" cap="none" spc="0" normalizeH="0" baseline="0">
                  <a:ln>
                    <a:noFill/>
                  </a:ln>
                  <a:solidFill>
                    <a:srgbClr val="FFFFFB"/>
                  </a:solidFill>
                  <a:effectLst/>
                  <a:uFillTx/>
                </a:defRPr>
              </a:lvl8pPr>
              <a:lvl9pPr marL="0" marR="0" indent="1828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7400" b="0" i="0" u="none" strike="noStrike" cap="none" spc="0" normalizeH="0" baseline="0">
                  <a:ln>
                    <a:noFill/>
                  </a:ln>
                  <a:solidFill>
                    <a:srgbClr val="FFFFFB"/>
                  </a:solidFill>
                  <a:effectLst/>
                  <a:uFillTx/>
                </a:defRPr>
              </a:lvl9pPr>
            </a:lstStyle>
            <a:p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/>
            <a:srcRect l="26748" t="15565" r="19745" b="4175"/>
            <a:stretch>
              <a:fillRect/>
            </a:stretch>
          </p:blipFill>
          <p:spPr>
            <a:xfrm>
              <a:off x="4570545" y="2177026"/>
              <a:ext cx="3050910" cy="3050910"/>
            </a:xfrm>
            <a:custGeom>
              <a:avLst/>
              <a:gdLst>
                <a:gd name="connsiteX0" fmla="*/ 1525455 w 3050910"/>
                <a:gd name="connsiteY0" fmla="*/ 0 h 3050910"/>
                <a:gd name="connsiteX1" fmla="*/ 3050910 w 3050910"/>
                <a:gd name="connsiteY1" fmla="*/ 1525455 h 3050910"/>
                <a:gd name="connsiteX2" fmla="*/ 1525455 w 3050910"/>
                <a:gd name="connsiteY2" fmla="*/ 3050910 h 3050910"/>
                <a:gd name="connsiteX3" fmla="*/ 0 w 3050910"/>
                <a:gd name="connsiteY3" fmla="*/ 1525455 h 3050910"/>
                <a:gd name="connsiteX4" fmla="*/ 1525455 w 3050910"/>
                <a:gd name="connsiteY4" fmla="*/ 0 h 305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0910" h="3050910">
                  <a:moveTo>
                    <a:pt x="1525455" y="0"/>
                  </a:moveTo>
                  <a:cubicBezTo>
                    <a:pt x="2367941" y="0"/>
                    <a:pt x="3050910" y="682969"/>
                    <a:pt x="3050910" y="1525455"/>
                  </a:cubicBezTo>
                  <a:cubicBezTo>
                    <a:pt x="3050910" y="2367941"/>
                    <a:pt x="2367941" y="3050910"/>
                    <a:pt x="1525455" y="3050910"/>
                  </a:cubicBezTo>
                  <a:cubicBezTo>
                    <a:pt x="682969" y="3050910"/>
                    <a:pt x="0" y="2367941"/>
                    <a:pt x="0" y="1525455"/>
                  </a:cubicBezTo>
                  <a:cubicBezTo>
                    <a:pt x="0" y="682969"/>
                    <a:pt x="682969" y="0"/>
                    <a:pt x="1525455" y="0"/>
                  </a:cubicBezTo>
                  <a:close/>
                </a:path>
              </a:pathLst>
            </a:custGeom>
          </p:spPr>
        </p:pic>
        <p:sp>
          <p:nvSpPr>
            <p:cNvPr id="7" name="îSļïďê"/>
            <p:cNvSpPr/>
            <p:nvPr/>
          </p:nvSpPr>
          <p:spPr>
            <a:xfrm>
              <a:off x="3893523" y="3024964"/>
              <a:ext cx="1355034" cy="1355036"/>
            </a:xfrm>
            <a:prstGeom prst="ellipse">
              <a:avLst/>
            </a:prstGeom>
            <a:solidFill>
              <a:srgbClr val="233C5B"/>
            </a:solidFill>
            <a:ln w="5715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" name="ïśḻîḓe"/>
            <p:cNvSpPr/>
            <p:nvPr/>
          </p:nvSpPr>
          <p:spPr>
            <a:xfrm>
              <a:off x="7022792" y="3024963"/>
              <a:ext cx="1355034" cy="1355036"/>
            </a:xfrm>
            <a:prstGeom prst="ellipse">
              <a:avLst/>
            </a:prstGeom>
            <a:solidFill>
              <a:srgbClr val="9A851E"/>
            </a:solidFill>
            <a:ln w="5715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91913" y="1577020"/>
            <a:ext cx="3110865" cy="4583930"/>
            <a:chOff x="491913" y="1577020"/>
            <a:chExt cx="3110865" cy="4583930"/>
          </a:xfrm>
        </p:grpSpPr>
        <p:sp>
          <p:nvSpPr>
            <p:cNvPr id="27" name="îṩļïḑê"/>
            <p:cNvSpPr txBox="1"/>
            <p:nvPr/>
          </p:nvSpPr>
          <p:spPr bwMode="auto">
            <a:xfrm>
              <a:off x="660401" y="1577020"/>
              <a:ext cx="2844799" cy="4418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Step 1</a:t>
              </a:r>
            </a:p>
          </p:txBody>
        </p:sp>
        <p:sp>
          <p:nvSpPr>
            <p:cNvPr id="25" name="îSľîḋê"/>
            <p:cNvSpPr txBox="1"/>
            <p:nvPr/>
          </p:nvSpPr>
          <p:spPr bwMode="auto">
            <a:xfrm>
              <a:off x="660401" y="3210575"/>
              <a:ext cx="2844799" cy="4418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Step 2</a:t>
              </a:r>
            </a:p>
          </p:txBody>
        </p:sp>
        <p:sp>
          <p:nvSpPr>
            <p:cNvPr id="23" name="íSḷidê"/>
            <p:cNvSpPr txBox="1"/>
            <p:nvPr/>
          </p:nvSpPr>
          <p:spPr bwMode="auto">
            <a:xfrm>
              <a:off x="660401" y="4844130"/>
              <a:ext cx="2844799" cy="4418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Step 3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491913" y="2054540"/>
              <a:ext cx="3110865" cy="112903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l" defTabSz="1086485"/>
              <a:r>
                <a:rPr lang="en-US" altLang="zh-CN" sz="1400" dirty="0"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GB" sz="1400" b="1" dirty="0"/>
                <a:t>Enhance Feature Engineering</a:t>
              </a:r>
              <a:r>
                <a:rPr lang="en-GB" sz="1400" dirty="0"/>
                <a:t>: Add Olympics-specific features like mentions of sports, athletes, or events to boost classification accuracy. </a:t>
              </a:r>
              <a:r>
                <a:rPr lang="zh-CN" altLang="en-US" sz="1400" dirty="0">
                  <a:latin typeface="Calibri" panose="020F0502020204030204" pitchFamily="34" charset="0"/>
                  <a:ea typeface="Calibri" panose="020F0502020204030204" pitchFamily="34" charset="0"/>
                </a:rPr>
                <a:t>
</a:t>
              </a:r>
              <a:r>
                <a:rPr lang="zh-CN" altLang="en-US" sz="1200" dirty="0"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91913" y="3666805"/>
              <a:ext cx="3110865" cy="114935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l" defTabSz="1086485"/>
              <a:r>
                <a:rPr lang="en-US" altLang="zh-CN" sz="1200" dirty="0"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zh-CN" altLang="en-US" sz="1200" dirty="0">
                  <a:latin typeface="Calibri" panose="020F0502020204030204" pitchFamily="34" charset="0"/>
                  <a:ea typeface="Calibri" panose="020F0502020204030204" pitchFamily="34" charset="0"/>
                </a:rPr>
                <a:t>. 
</a:t>
              </a:r>
              <a:r>
                <a:rPr lang="en-GB" sz="1400" b="1" dirty="0"/>
                <a:t>Develop Custom Olympic VADER Lexicon</a:t>
              </a:r>
              <a:r>
                <a:rPr lang="en-GB" sz="1400" dirty="0"/>
                <a:t>: Create a specialized VADER lexicon with Olympic-specific terms and their sentiment associations</a:t>
              </a:r>
              <a:r>
                <a:rPr lang="zh-CN" altLang="en-US" sz="1200" dirty="0"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491913" y="5422286"/>
              <a:ext cx="311065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086485"/>
              <a:r>
                <a:rPr lang="en-US" altLang="zh-CN" sz="1400" dirty="0"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GB" sz="1400" b="1" dirty="0"/>
                <a:t>Extend Sentiment Analysis</a:t>
              </a:r>
              <a:r>
                <a:rPr lang="en-GB" sz="1400" dirty="0"/>
                <a:t>: Include multiple social media platforms and news sources for a comprehensive view.</a:t>
              </a:r>
              <a:endParaRPr lang="zh-CN" altLang="en-US" sz="1200" dirty="0"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802" y="1577020"/>
            <a:ext cx="3350895" cy="5165725"/>
            <a:chOff x="8568802" y="1577020"/>
            <a:chExt cx="3350895" cy="5165725"/>
          </a:xfrm>
        </p:grpSpPr>
        <p:sp>
          <p:nvSpPr>
            <p:cNvPr id="21" name="iṩliḓe"/>
            <p:cNvSpPr txBox="1"/>
            <p:nvPr/>
          </p:nvSpPr>
          <p:spPr bwMode="auto">
            <a:xfrm>
              <a:off x="8666818" y="1577020"/>
              <a:ext cx="2844799" cy="4418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Step 4</a:t>
              </a:r>
            </a:p>
          </p:txBody>
        </p:sp>
        <p:sp>
          <p:nvSpPr>
            <p:cNvPr id="19" name="íSļídè"/>
            <p:cNvSpPr txBox="1"/>
            <p:nvPr/>
          </p:nvSpPr>
          <p:spPr bwMode="auto">
            <a:xfrm>
              <a:off x="8666818" y="3210575"/>
              <a:ext cx="2844799" cy="4418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Step 5</a:t>
              </a:r>
            </a:p>
          </p:txBody>
        </p:sp>
        <p:sp>
          <p:nvSpPr>
            <p:cNvPr id="17" name="ïSlíḍê"/>
            <p:cNvSpPr txBox="1"/>
            <p:nvPr/>
          </p:nvSpPr>
          <p:spPr bwMode="auto">
            <a:xfrm>
              <a:off x="8666818" y="4844130"/>
              <a:ext cx="2844799" cy="4418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Step 6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8568802" y="2122156"/>
              <a:ext cx="311065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6485"/>
              <a:r>
                <a:rPr lang="en-US" altLang="zh-CN" sz="1400" dirty="0"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GB" sz="1400" b="1" dirty="0"/>
                <a:t>Develop Interactive Dashboards</a:t>
              </a:r>
              <a:r>
                <a:rPr lang="en-GB" sz="1400" dirty="0"/>
                <a:t>: Create user-friendly dashboards for stakeholders to explore sentiment data in real-time.</a:t>
              </a:r>
              <a:r>
                <a:rPr lang="zh-CN" altLang="en-US" sz="1200" dirty="0">
                  <a:latin typeface="Calibri" panose="020F0502020204030204" pitchFamily="34" charset="0"/>
                  <a:ea typeface="Calibri" panose="020F0502020204030204" pitchFamily="34" charset="0"/>
                </a:rPr>
                <a:t>
</a:t>
              </a:r>
              <a:endParaRPr lang="en-US" altLang="zh-CN" sz="1200" dirty="0"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defTabSz="1086485"/>
              <a:endParaRPr lang="en-US" altLang="zh-CN" sz="1200" dirty="0"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568802" y="3755705"/>
              <a:ext cx="3110865" cy="111061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dirty="0"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GB" sz="1400" dirty="0"/>
            </a:p>
            <a:p>
              <a:r>
                <a:rPr lang="en-GB" sz="1400" b="1" dirty="0" err="1"/>
                <a:t>Preprocess</a:t>
              </a:r>
              <a:r>
                <a:rPr lang="en-GB" sz="1400" b="1" dirty="0"/>
                <a:t> Multilingual Olympics Data</a:t>
              </a:r>
              <a:r>
                <a:rPr lang="en-GB" sz="1400" dirty="0"/>
                <a:t>: Fine-tune a model to accurately detect sentiment across various languages.</a:t>
              </a:r>
            </a:p>
            <a:p>
              <a:pPr defTabSz="1086485"/>
              <a:r>
                <a:rPr lang="zh-CN" altLang="en-US" sz="1400" dirty="0">
                  <a:latin typeface="Calibri" panose="020F0502020204030204" pitchFamily="34" charset="0"/>
                  <a:ea typeface="Calibri" panose="020F0502020204030204" pitchFamily="34" charset="0"/>
                </a:rPr>
                <a:t>
</a:t>
              </a:r>
              <a:endParaRPr lang="en-US" altLang="zh-CN" sz="1400" dirty="0"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defTabSz="1086485"/>
              <a:r>
                <a:rPr lang="zh-CN" altLang="en-US" sz="1200" dirty="0"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8568802" y="5389560"/>
              <a:ext cx="3350895" cy="1353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6485"/>
              <a:r>
                <a:rPr lang="en-GB" sz="1400" b="1" dirty="0"/>
                <a:t>Set Up Infrastructure for Post-Olympics Analysis</a:t>
              </a:r>
              <a:r>
                <a:rPr lang="en-GB" sz="1400" dirty="0"/>
                <a:t>: Track the lasting impact of the event on public sentiment towards Paris and the Olympic movement. </a:t>
              </a:r>
              <a:r>
                <a:rPr lang="zh-CN" altLang="en-US" sz="1400" dirty="0">
                  <a:latin typeface="Calibri" panose="020F0502020204030204" pitchFamily="34" charset="0"/>
                  <a:ea typeface="Calibri" panose="020F0502020204030204" pitchFamily="34" charset="0"/>
                </a:rPr>
                <a:t>
</a:t>
              </a:r>
              <a:endParaRPr lang="en-US" altLang="zh-CN" sz="1400" dirty="0"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defTabSz="1086485"/>
              <a:r>
                <a:rPr lang="zh-CN" altLang="en-US" sz="1200" dirty="0"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</p:grpSp>
      <p:sp>
        <p:nvSpPr>
          <p:cNvPr id="41" name="矩形 40"/>
          <p:cNvSpPr/>
          <p:nvPr/>
        </p:nvSpPr>
        <p:spPr>
          <a:xfrm>
            <a:off x="0" y="6482080"/>
            <a:ext cx="12192000" cy="375920"/>
          </a:xfrm>
          <a:prstGeom prst="rect">
            <a:avLst/>
          </a:prstGeom>
          <a:solidFill>
            <a:srgbClr val="233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435606" y="169874"/>
            <a:ext cx="11905800" cy="1182370"/>
            <a:chOff x="435606" y="169874"/>
            <a:chExt cx="11905800" cy="1182370"/>
          </a:xfrm>
        </p:grpSpPr>
        <p:sp>
          <p:nvSpPr>
            <p:cNvPr id="42" name="箭头: V 形 41"/>
            <p:cNvSpPr/>
            <p:nvPr/>
          </p:nvSpPr>
          <p:spPr>
            <a:xfrm>
              <a:off x="435606" y="596664"/>
              <a:ext cx="355596" cy="355596"/>
            </a:xfrm>
            <a:prstGeom prst="chevron">
              <a:avLst/>
            </a:prstGeom>
            <a:solidFill>
              <a:srgbClr val="233C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箭头: V 形 42"/>
            <p:cNvSpPr/>
            <p:nvPr/>
          </p:nvSpPr>
          <p:spPr>
            <a:xfrm>
              <a:off x="806138" y="658066"/>
              <a:ext cx="232792" cy="232792"/>
            </a:xfrm>
            <a:prstGeom prst="chevron">
              <a:avLst/>
            </a:prstGeom>
            <a:solidFill>
              <a:srgbClr val="233C5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箭头: V 形 43"/>
            <p:cNvSpPr/>
            <p:nvPr/>
          </p:nvSpPr>
          <p:spPr>
            <a:xfrm>
              <a:off x="11346860" y="169874"/>
              <a:ext cx="994546" cy="994546"/>
            </a:xfrm>
            <a:prstGeom prst="chevron">
              <a:avLst/>
            </a:prstGeom>
            <a:solidFill>
              <a:srgbClr val="233C5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158236" y="458164"/>
              <a:ext cx="2818765" cy="89408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3600" b="1" spc="3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NEXT STEPS</a:t>
              </a:r>
              <a:r>
                <a:rPr lang="zh-CN" altLang="en-US" sz="2000" b="1" spc="300" dirty="0">
                  <a:solidFill>
                    <a:srgbClr val="371515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
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1154426" y="808237"/>
              <a:ext cx="2725906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400" spc="300" dirty="0">
                  <a:solidFill>
                    <a:srgbClr val="371515"/>
                  </a:solidFill>
                </a:rPr>
                <a:t>
</a:t>
              </a:r>
              <a:endParaRPr lang="zh-CN" altLang="en-US" sz="1400" spc="300" dirty="0">
                <a:solidFill>
                  <a:srgbClr val="371515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015" y="0"/>
            <a:ext cx="1485900" cy="1695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160" y="3397885"/>
            <a:ext cx="485775" cy="485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430" y="3397885"/>
            <a:ext cx="561975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/>
        </p:nvCxnSpPr>
        <p:spPr>
          <a:xfrm>
            <a:off x="2292350" y="2269490"/>
            <a:ext cx="2724150" cy="0"/>
          </a:xfrm>
          <a:prstGeom prst="line">
            <a:avLst/>
          </a:prstGeom>
          <a:ln>
            <a:solidFill>
              <a:srgbClr val="172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248025" y="4076065"/>
            <a:ext cx="1073150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86485"/>
            <a:endParaRPr lang="zh-CN" altLang="en-US" sz="2165" dirty="0">
              <a:solidFill>
                <a:srgbClr val="17283D"/>
              </a:solidFill>
              <a:latin typeface="Calibri" panose="020F0502020204030204"/>
              <a:ea typeface="SimSun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 rot="18900000">
            <a:off x="6267615" y="3399508"/>
            <a:ext cx="7348129" cy="209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1086485"/>
            <a:r>
              <a:rPr lang="en-US" altLang="zh-CN" sz="13005" b="1" dirty="0">
                <a:solidFill>
                  <a:prstClr val="white">
                    <a:alpha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SPORT</a:t>
            </a:r>
            <a:endParaRPr lang="zh-CN" altLang="en-US" sz="13005" b="1" dirty="0">
              <a:solidFill>
                <a:prstClr val="white">
                  <a:alpha val="1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"/>
            <a:ext cx="12192000" cy="68592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710" y="0"/>
            <a:ext cx="1485900" cy="16954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75" y="3728720"/>
            <a:ext cx="2905125" cy="312991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8180" y="5515610"/>
            <a:ext cx="1343025" cy="13430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9960" y="146050"/>
            <a:ext cx="962025" cy="96202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52835" y="-355600"/>
            <a:ext cx="819150" cy="81915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8125" y="288925"/>
            <a:ext cx="819150" cy="8191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552575" cy="15525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020000">
            <a:off x="-535305" y="436880"/>
            <a:ext cx="819150" cy="8191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960000">
            <a:off x="-388620" y="-370840"/>
            <a:ext cx="962025" cy="96202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" y="-403225"/>
            <a:ext cx="866775" cy="8667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6650" y="-477520"/>
            <a:ext cx="7595870" cy="759587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99740" y="2919095"/>
            <a:ext cx="7334885" cy="10191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2140" y="3928745"/>
            <a:ext cx="2733675" cy="95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560" y="1994535"/>
            <a:ext cx="6542405" cy="38347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065" y="0"/>
            <a:ext cx="1485900" cy="16954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6860" y="1877060"/>
            <a:ext cx="7982585" cy="4069080"/>
          </a:xfrm>
          <a:prstGeom prst="rect">
            <a:avLst/>
          </a:prstGeom>
        </p:spPr>
      </p:pic>
      <p:sp>
        <p:nvSpPr>
          <p:cNvPr id="40" name="Text Box 39"/>
          <p:cNvSpPr txBox="1"/>
          <p:nvPr/>
        </p:nvSpPr>
        <p:spPr>
          <a:xfrm>
            <a:off x="358140" y="3038623"/>
            <a:ext cx="6956425" cy="1645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Paris Olympics have attracted significant global attention on social media and analysing public sentiment can help enhance content, marketing strategies and event planning.</a:t>
            </a:r>
          </a:p>
          <a:p>
            <a:endParaRPr lang="en-US" altLang="en-GB" dirty="0">
              <a:solidFill>
                <a:schemeClr val="bg1"/>
              </a:solidFill>
              <a:effectLst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036721" y="417016"/>
            <a:ext cx="6128385" cy="817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BUSINESS OVERVIEW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0" y="2928620"/>
            <a:ext cx="1000125" cy="1000125"/>
          </a:xfrm>
          <a:prstGeom prst="rect">
            <a:avLst/>
          </a:prstGeom>
        </p:spPr>
      </p:pic>
      <p:sp>
        <p:nvSpPr>
          <p:cNvPr id="2" name="矩形 47">
            <a:extLst>
              <a:ext uri="{FF2B5EF4-FFF2-40B4-BE49-F238E27FC236}">
                <a16:creationId xmlns:a16="http://schemas.microsoft.com/office/drawing/2014/main" id="{BEE239E8-C6C6-C09C-F28E-92F7D02F0927}"/>
              </a:ext>
            </a:extLst>
          </p:cNvPr>
          <p:cNvSpPr/>
          <p:nvPr/>
        </p:nvSpPr>
        <p:spPr>
          <a:xfrm>
            <a:off x="0" y="6227631"/>
            <a:ext cx="12191999" cy="630369"/>
          </a:xfrm>
          <a:custGeom>
            <a:avLst/>
            <a:gdLst>
              <a:gd name="connsiteX0" fmla="*/ 0 w 12181442"/>
              <a:gd name="connsiteY0" fmla="*/ 0 h 502060"/>
              <a:gd name="connsiteX1" fmla="*/ 12181442 w 12181442"/>
              <a:gd name="connsiteY1" fmla="*/ 0 h 502060"/>
              <a:gd name="connsiteX2" fmla="*/ 12181442 w 12181442"/>
              <a:gd name="connsiteY2" fmla="*/ 502060 h 502060"/>
              <a:gd name="connsiteX3" fmla="*/ 0 w 12181442"/>
              <a:gd name="connsiteY3" fmla="*/ 502060 h 502060"/>
              <a:gd name="connsiteX4" fmla="*/ 0 w 12181442"/>
              <a:gd name="connsiteY4" fmla="*/ 0 h 502060"/>
              <a:gd name="connsiteX0-1" fmla="*/ 0 w 12181442"/>
              <a:gd name="connsiteY0-2" fmla="*/ 0 h 502060"/>
              <a:gd name="connsiteX1-3" fmla="*/ 12181442 w 12181442"/>
              <a:gd name="connsiteY1-4" fmla="*/ 0 h 502060"/>
              <a:gd name="connsiteX2-5" fmla="*/ 12181442 w 12181442"/>
              <a:gd name="connsiteY2-6" fmla="*/ 502060 h 502060"/>
              <a:gd name="connsiteX3-7" fmla="*/ 0 w 12181442"/>
              <a:gd name="connsiteY3-8" fmla="*/ 502060 h 502060"/>
              <a:gd name="connsiteX4-9" fmla="*/ 0 w 12181442"/>
              <a:gd name="connsiteY4-10" fmla="*/ 0 h 502060"/>
              <a:gd name="connsiteX0-11" fmla="*/ 0 w 12181442"/>
              <a:gd name="connsiteY0-12" fmla="*/ 0 h 502060"/>
              <a:gd name="connsiteX1-13" fmla="*/ 12181442 w 12181442"/>
              <a:gd name="connsiteY1-14" fmla="*/ 0 h 502060"/>
              <a:gd name="connsiteX2-15" fmla="*/ 12181442 w 12181442"/>
              <a:gd name="connsiteY2-16" fmla="*/ 502060 h 502060"/>
              <a:gd name="connsiteX3-17" fmla="*/ 0 w 12181442"/>
              <a:gd name="connsiteY3-18" fmla="*/ 502060 h 502060"/>
              <a:gd name="connsiteX4-19" fmla="*/ 0 w 12181442"/>
              <a:gd name="connsiteY4-20" fmla="*/ 0 h 5020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81442" h="502060">
                <a:moveTo>
                  <a:pt x="0" y="0"/>
                </a:moveTo>
                <a:cubicBezTo>
                  <a:pt x="6087243" y="226243"/>
                  <a:pt x="6122478" y="226243"/>
                  <a:pt x="12181442" y="0"/>
                </a:cubicBezTo>
                <a:lnTo>
                  <a:pt x="12181442" y="502060"/>
                </a:lnTo>
                <a:lnTo>
                  <a:pt x="0" y="502060"/>
                </a:lnTo>
                <a:lnTo>
                  <a:pt x="0" y="0"/>
                </a:lnTo>
                <a:close/>
              </a:path>
            </a:pathLst>
          </a:custGeom>
          <a:solidFill>
            <a:srgbClr val="233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V 形 97">
            <a:extLst>
              <a:ext uri="{FF2B5EF4-FFF2-40B4-BE49-F238E27FC236}">
                <a16:creationId xmlns:a16="http://schemas.microsoft.com/office/drawing/2014/main" id="{A88BBC7A-ACCC-FFDB-CBB2-97EF663407F6}"/>
              </a:ext>
            </a:extLst>
          </p:cNvPr>
          <p:cNvSpPr/>
          <p:nvPr/>
        </p:nvSpPr>
        <p:spPr>
          <a:xfrm>
            <a:off x="418461" y="603291"/>
            <a:ext cx="355596" cy="355596"/>
          </a:xfrm>
          <a:prstGeom prst="chevron">
            <a:avLst/>
          </a:prstGeom>
          <a:solidFill>
            <a:srgbClr val="233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箭头: V 形 98">
            <a:extLst>
              <a:ext uri="{FF2B5EF4-FFF2-40B4-BE49-F238E27FC236}">
                <a16:creationId xmlns:a16="http://schemas.microsoft.com/office/drawing/2014/main" id="{D7205793-7FA2-FD25-5CD9-E31FA87D14DC}"/>
              </a:ext>
            </a:extLst>
          </p:cNvPr>
          <p:cNvSpPr/>
          <p:nvPr/>
        </p:nvSpPr>
        <p:spPr>
          <a:xfrm>
            <a:off x="788993" y="664693"/>
            <a:ext cx="232792" cy="232792"/>
          </a:xfrm>
          <a:prstGeom prst="chevron">
            <a:avLst/>
          </a:prstGeom>
          <a:solidFill>
            <a:srgbClr val="233C5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组合 113"/>
          <p:cNvGrpSpPr/>
          <p:nvPr/>
        </p:nvGrpSpPr>
        <p:grpSpPr>
          <a:xfrm>
            <a:off x="0" y="132080"/>
            <a:ext cx="12192000" cy="6858000"/>
            <a:chOff x="1248145" y="393418"/>
            <a:chExt cx="1219200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/>
            <a:srcRect t="7873" b="7873"/>
            <a:stretch>
              <a:fillRect/>
            </a:stretch>
          </p:blipFill>
          <p:spPr>
            <a:xfrm>
              <a:off x="1248145" y="393418"/>
              <a:ext cx="12192000" cy="6858000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1248146" y="393418"/>
              <a:ext cx="12191999" cy="6858000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461053" y="-4395701"/>
            <a:ext cx="3763435" cy="0"/>
            <a:chOff x="4073225" y="2185975"/>
            <a:chExt cx="2018586" cy="0"/>
          </a:xfrm>
        </p:grpSpPr>
        <p:cxnSp>
          <p:nvCxnSpPr>
            <p:cNvPr id="66" name="直接连接符 65"/>
            <p:cNvCxnSpPr/>
            <p:nvPr/>
          </p:nvCxnSpPr>
          <p:spPr>
            <a:xfrm>
              <a:off x="4073225" y="2185975"/>
              <a:ext cx="2018586" cy="0"/>
            </a:xfrm>
            <a:prstGeom prst="line">
              <a:avLst/>
            </a:prstGeom>
            <a:ln>
              <a:solidFill>
                <a:srgbClr val="CCB0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4073225" y="2185975"/>
              <a:ext cx="497126" cy="0"/>
            </a:xfrm>
            <a:prstGeom prst="line">
              <a:avLst/>
            </a:prstGeom>
            <a:ln w="28575">
              <a:solidFill>
                <a:srgbClr val="CCB0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418461" y="439391"/>
            <a:ext cx="6246495" cy="1014730"/>
            <a:chOff x="435606" y="589251"/>
            <a:chExt cx="6246495" cy="1014730"/>
          </a:xfrm>
        </p:grpSpPr>
        <p:sp>
          <p:nvSpPr>
            <p:cNvPr id="98" name="箭头: V 形 97"/>
            <p:cNvSpPr/>
            <p:nvPr/>
          </p:nvSpPr>
          <p:spPr>
            <a:xfrm>
              <a:off x="435606" y="753151"/>
              <a:ext cx="355596" cy="355596"/>
            </a:xfrm>
            <a:prstGeom prst="chevron">
              <a:avLst/>
            </a:prstGeom>
            <a:solidFill>
              <a:srgbClr val="233C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箭头: V 形 98"/>
            <p:cNvSpPr/>
            <p:nvPr/>
          </p:nvSpPr>
          <p:spPr>
            <a:xfrm>
              <a:off x="806138" y="814553"/>
              <a:ext cx="232792" cy="232792"/>
            </a:xfrm>
            <a:prstGeom prst="chevron">
              <a:avLst/>
            </a:prstGeom>
            <a:solidFill>
              <a:srgbClr val="233C5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1158236" y="589251"/>
              <a:ext cx="5523865" cy="101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000" b="1" spc="3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PROBLEM STATEMENT</a:t>
              </a:r>
              <a:r>
                <a:rPr lang="zh-CN" altLang="en-US" sz="2000" b="1" spc="300" dirty="0">
                  <a:solidFill>
                    <a:srgbClr val="371515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
</a:t>
              </a:r>
            </a:p>
          </p:txBody>
        </p:sp>
      </p:grpSp>
      <p:sp>
        <p:nvSpPr>
          <p:cNvPr id="52" name="矩形 47"/>
          <p:cNvSpPr/>
          <p:nvPr/>
        </p:nvSpPr>
        <p:spPr>
          <a:xfrm>
            <a:off x="0" y="6227631"/>
            <a:ext cx="12191999" cy="630369"/>
          </a:xfrm>
          <a:custGeom>
            <a:avLst/>
            <a:gdLst>
              <a:gd name="connsiteX0" fmla="*/ 0 w 12181442"/>
              <a:gd name="connsiteY0" fmla="*/ 0 h 502060"/>
              <a:gd name="connsiteX1" fmla="*/ 12181442 w 12181442"/>
              <a:gd name="connsiteY1" fmla="*/ 0 h 502060"/>
              <a:gd name="connsiteX2" fmla="*/ 12181442 w 12181442"/>
              <a:gd name="connsiteY2" fmla="*/ 502060 h 502060"/>
              <a:gd name="connsiteX3" fmla="*/ 0 w 12181442"/>
              <a:gd name="connsiteY3" fmla="*/ 502060 h 502060"/>
              <a:gd name="connsiteX4" fmla="*/ 0 w 12181442"/>
              <a:gd name="connsiteY4" fmla="*/ 0 h 502060"/>
              <a:gd name="connsiteX0-1" fmla="*/ 0 w 12181442"/>
              <a:gd name="connsiteY0-2" fmla="*/ 0 h 502060"/>
              <a:gd name="connsiteX1-3" fmla="*/ 12181442 w 12181442"/>
              <a:gd name="connsiteY1-4" fmla="*/ 0 h 502060"/>
              <a:gd name="connsiteX2-5" fmla="*/ 12181442 w 12181442"/>
              <a:gd name="connsiteY2-6" fmla="*/ 502060 h 502060"/>
              <a:gd name="connsiteX3-7" fmla="*/ 0 w 12181442"/>
              <a:gd name="connsiteY3-8" fmla="*/ 502060 h 502060"/>
              <a:gd name="connsiteX4-9" fmla="*/ 0 w 12181442"/>
              <a:gd name="connsiteY4-10" fmla="*/ 0 h 502060"/>
              <a:gd name="connsiteX0-11" fmla="*/ 0 w 12181442"/>
              <a:gd name="connsiteY0-12" fmla="*/ 0 h 502060"/>
              <a:gd name="connsiteX1-13" fmla="*/ 12181442 w 12181442"/>
              <a:gd name="connsiteY1-14" fmla="*/ 0 h 502060"/>
              <a:gd name="connsiteX2-15" fmla="*/ 12181442 w 12181442"/>
              <a:gd name="connsiteY2-16" fmla="*/ 502060 h 502060"/>
              <a:gd name="connsiteX3-17" fmla="*/ 0 w 12181442"/>
              <a:gd name="connsiteY3-18" fmla="*/ 502060 h 502060"/>
              <a:gd name="connsiteX4-19" fmla="*/ 0 w 12181442"/>
              <a:gd name="connsiteY4-20" fmla="*/ 0 h 5020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81442" h="502060">
                <a:moveTo>
                  <a:pt x="0" y="0"/>
                </a:moveTo>
                <a:cubicBezTo>
                  <a:pt x="6087243" y="226243"/>
                  <a:pt x="6122478" y="226243"/>
                  <a:pt x="12181442" y="0"/>
                </a:cubicBezTo>
                <a:lnTo>
                  <a:pt x="12181442" y="502060"/>
                </a:lnTo>
                <a:lnTo>
                  <a:pt x="0" y="502060"/>
                </a:lnTo>
                <a:lnTo>
                  <a:pt x="0" y="0"/>
                </a:lnTo>
                <a:close/>
              </a:path>
            </a:pathLst>
          </a:custGeom>
          <a:solidFill>
            <a:srgbClr val="233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057" y="111162"/>
            <a:ext cx="1485900" cy="16954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745" y="2142490"/>
            <a:ext cx="4843145" cy="3566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C1B68-3916-0FFD-AB06-0F5D1AA2B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2261" y="1877060"/>
            <a:ext cx="7545936" cy="4069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0DF622-D718-0444-6ABF-FFE568F3B980}"/>
              </a:ext>
            </a:extLst>
          </p:cNvPr>
          <p:cNvSpPr txBox="1"/>
          <p:nvPr/>
        </p:nvSpPr>
        <p:spPr>
          <a:xfrm>
            <a:off x="271494" y="3199101"/>
            <a:ext cx="6738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Paris Olympics generates complex social media data reflecting public sentiment, posing analysis challenges due to language and sentiment variations, yet crucial for accurate insights.</a:t>
            </a:r>
            <a:endParaRPr lang="en-K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组合 113"/>
          <p:cNvGrpSpPr/>
          <p:nvPr/>
        </p:nvGrpSpPr>
        <p:grpSpPr>
          <a:xfrm>
            <a:off x="0" y="-10795"/>
            <a:ext cx="12192000" cy="6868795"/>
            <a:chOff x="1248145" y="393418"/>
            <a:chExt cx="12192000" cy="686879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/>
            <a:srcRect t="7873" b="7873"/>
            <a:stretch>
              <a:fillRect/>
            </a:stretch>
          </p:blipFill>
          <p:spPr>
            <a:xfrm>
              <a:off x="1248145" y="393418"/>
              <a:ext cx="12192000" cy="6858000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1248146" y="404213"/>
              <a:ext cx="12191999" cy="6858000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89355" y="202565"/>
            <a:ext cx="3703320" cy="1014730"/>
            <a:chOff x="435606" y="589251"/>
            <a:chExt cx="4837120" cy="1014730"/>
          </a:xfrm>
        </p:grpSpPr>
        <p:sp>
          <p:nvSpPr>
            <p:cNvPr id="98" name="箭头: V 形 97"/>
            <p:cNvSpPr/>
            <p:nvPr/>
          </p:nvSpPr>
          <p:spPr>
            <a:xfrm>
              <a:off x="435606" y="753151"/>
              <a:ext cx="355596" cy="355596"/>
            </a:xfrm>
            <a:prstGeom prst="chevron">
              <a:avLst/>
            </a:prstGeom>
            <a:solidFill>
              <a:srgbClr val="233C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箭头: V 形 98"/>
            <p:cNvSpPr/>
            <p:nvPr/>
          </p:nvSpPr>
          <p:spPr>
            <a:xfrm>
              <a:off x="806138" y="814553"/>
              <a:ext cx="232792" cy="232792"/>
            </a:xfrm>
            <a:prstGeom prst="chevron">
              <a:avLst/>
            </a:prstGeom>
            <a:solidFill>
              <a:srgbClr val="233C5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1158852" y="589251"/>
              <a:ext cx="4113874" cy="101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000" b="1" spc="3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OBJECTIVES</a:t>
              </a:r>
              <a:r>
                <a:rPr lang="zh-CN" altLang="en-US" sz="2000" b="1" spc="300" dirty="0">
                  <a:solidFill>
                    <a:srgbClr val="371515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
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190" y="0"/>
            <a:ext cx="1485900" cy="1695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384" y="1754722"/>
            <a:ext cx="4839335" cy="35775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384" y="1695450"/>
            <a:ext cx="4839335" cy="3636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9E710-426F-984C-F355-94CCB66C6A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5003" y="1088526"/>
            <a:ext cx="7545936" cy="4918451"/>
          </a:xfrm>
          <a:prstGeom prst="rect">
            <a:avLst/>
          </a:prstGeom>
        </p:spPr>
      </p:pic>
      <p:sp>
        <p:nvSpPr>
          <p:cNvPr id="15" name="矩形 47">
            <a:extLst>
              <a:ext uri="{FF2B5EF4-FFF2-40B4-BE49-F238E27FC236}">
                <a16:creationId xmlns:a16="http://schemas.microsoft.com/office/drawing/2014/main" id="{F27DDD6D-F34F-8916-3445-12FE62B93488}"/>
              </a:ext>
            </a:extLst>
          </p:cNvPr>
          <p:cNvSpPr/>
          <p:nvPr/>
        </p:nvSpPr>
        <p:spPr>
          <a:xfrm>
            <a:off x="0" y="6227631"/>
            <a:ext cx="12191999" cy="630369"/>
          </a:xfrm>
          <a:custGeom>
            <a:avLst/>
            <a:gdLst>
              <a:gd name="connsiteX0" fmla="*/ 0 w 12181442"/>
              <a:gd name="connsiteY0" fmla="*/ 0 h 502060"/>
              <a:gd name="connsiteX1" fmla="*/ 12181442 w 12181442"/>
              <a:gd name="connsiteY1" fmla="*/ 0 h 502060"/>
              <a:gd name="connsiteX2" fmla="*/ 12181442 w 12181442"/>
              <a:gd name="connsiteY2" fmla="*/ 502060 h 502060"/>
              <a:gd name="connsiteX3" fmla="*/ 0 w 12181442"/>
              <a:gd name="connsiteY3" fmla="*/ 502060 h 502060"/>
              <a:gd name="connsiteX4" fmla="*/ 0 w 12181442"/>
              <a:gd name="connsiteY4" fmla="*/ 0 h 502060"/>
              <a:gd name="connsiteX0-1" fmla="*/ 0 w 12181442"/>
              <a:gd name="connsiteY0-2" fmla="*/ 0 h 502060"/>
              <a:gd name="connsiteX1-3" fmla="*/ 12181442 w 12181442"/>
              <a:gd name="connsiteY1-4" fmla="*/ 0 h 502060"/>
              <a:gd name="connsiteX2-5" fmla="*/ 12181442 w 12181442"/>
              <a:gd name="connsiteY2-6" fmla="*/ 502060 h 502060"/>
              <a:gd name="connsiteX3-7" fmla="*/ 0 w 12181442"/>
              <a:gd name="connsiteY3-8" fmla="*/ 502060 h 502060"/>
              <a:gd name="connsiteX4-9" fmla="*/ 0 w 12181442"/>
              <a:gd name="connsiteY4-10" fmla="*/ 0 h 502060"/>
              <a:gd name="connsiteX0-11" fmla="*/ 0 w 12181442"/>
              <a:gd name="connsiteY0-12" fmla="*/ 0 h 502060"/>
              <a:gd name="connsiteX1-13" fmla="*/ 12181442 w 12181442"/>
              <a:gd name="connsiteY1-14" fmla="*/ 0 h 502060"/>
              <a:gd name="connsiteX2-15" fmla="*/ 12181442 w 12181442"/>
              <a:gd name="connsiteY2-16" fmla="*/ 502060 h 502060"/>
              <a:gd name="connsiteX3-17" fmla="*/ 0 w 12181442"/>
              <a:gd name="connsiteY3-18" fmla="*/ 502060 h 502060"/>
              <a:gd name="connsiteX4-19" fmla="*/ 0 w 12181442"/>
              <a:gd name="connsiteY4-20" fmla="*/ 0 h 5020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81442" h="502060">
                <a:moveTo>
                  <a:pt x="0" y="0"/>
                </a:moveTo>
                <a:cubicBezTo>
                  <a:pt x="6087243" y="226243"/>
                  <a:pt x="6122478" y="226243"/>
                  <a:pt x="12181442" y="0"/>
                </a:cubicBezTo>
                <a:lnTo>
                  <a:pt x="12181442" y="502060"/>
                </a:lnTo>
                <a:lnTo>
                  <a:pt x="0" y="502060"/>
                </a:lnTo>
                <a:lnTo>
                  <a:pt x="0" y="0"/>
                </a:lnTo>
                <a:close/>
              </a:path>
            </a:pathLst>
          </a:custGeom>
          <a:solidFill>
            <a:srgbClr val="233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995E43-898B-FC9A-FDAD-6E1C27605A7B}"/>
              </a:ext>
            </a:extLst>
          </p:cNvPr>
          <p:cNvSpPr txBox="1"/>
          <p:nvPr/>
        </p:nvSpPr>
        <p:spPr>
          <a:xfrm>
            <a:off x="148281" y="1419859"/>
            <a:ext cx="68827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Main Objective</a:t>
            </a:r>
          </a:p>
          <a:p>
            <a:r>
              <a:rPr lang="en-GB" dirty="0">
                <a:solidFill>
                  <a:schemeClr val="bg1"/>
                </a:solidFill>
              </a:rPr>
              <a:t>Develop a comprehensive social media sentiment analysis model that accurately captures and interprets public sentiment about the Paris Olympics from social media data.</a:t>
            </a:r>
          </a:p>
          <a:p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 Specific Objectives</a:t>
            </a:r>
          </a:p>
          <a:p>
            <a:r>
              <a:rPr lang="en-GB" dirty="0">
                <a:solidFill>
                  <a:schemeClr val="bg1"/>
                </a:solidFill>
              </a:rPr>
              <a:t>Extract, clean, and process multilingual social media data related to the Paris Olympics to address quality issues.</a:t>
            </a: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Develop NLP models and visualizations to analyse sentiment trends and provide actionable insights to stakeholders.</a:t>
            </a:r>
          </a:p>
          <a:p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endParaRPr lang="en-K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39" y="-1"/>
            <a:ext cx="12181442" cy="6855032"/>
            <a:chOff x="2639" y="-1"/>
            <a:chExt cx="12181442" cy="685503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/>
            <a:srcRect t="7813" b="7813"/>
            <a:stretch>
              <a:fillRect/>
            </a:stretch>
          </p:blipFill>
          <p:spPr>
            <a:xfrm>
              <a:off x="2639" y="-1"/>
              <a:ext cx="12181442" cy="6852061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2639" y="2970"/>
              <a:ext cx="12181442" cy="685206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48675" y="1766039"/>
            <a:ext cx="2949456" cy="4062486"/>
            <a:chOff x="1048675" y="1766039"/>
            <a:chExt cx="2949456" cy="4062486"/>
          </a:xfrm>
        </p:grpSpPr>
        <p:sp>
          <p:nvSpPr>
            <p:cNvPr id="10" name="矩形 9"/>
            <p:cNvSpPr/>
            <p:nvPr/>
          </p:nvSpPr>
          <p:spPr>
            <a:xfrm>
              <a:off x="1127609" y="1835259"/>
              <a:ext cx="2870522" cy="3993266"/>
            </a:xfrm>
            <a:prstGeom prst="rect">
              <a:avLst/>
            </a:prstGeom>
            <a:noFill/>
            <a:ln>
              <a:solidFill>
                <a:srgbClr val="233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2"/>
            <a:srcRect l="8565" t="26020" r="67870" b="24808"/>
            <a:stretch>
              <a:fillRect/>
            </a:stretch>
          </p:blipFill>
          <p:spPr>
            <a:xfrm>
              <a:off x="1048675" y="1766039"/>
              <a:ext cx="2870522" cy="3993266"/>
            </a:xfrm>
            <a:custGeom>
              <a:avLst/>
              <a:gdLst>
                <a:gd name="connsiteX0" fmla="*/ 0 w 2870522"/>
                <a:gd name="connsiteY0" fmla="*/ 0 h 3993266"/>
                <a:gd name="connsiteX1" fmla="*/ 2870522 w 2870522"/>
                <a:gd name="connsiteY1" fmla="*/ 0 h 3993266"/>
                <a:gd name="connsiteX2" fmla="*/ 2870522 w 2870522"/>
                <a:gd name="connsiteY2" fmla="*/ 3993266 h 3993266"/>
                <a:gd name="connsiteX3" fmla="*/ 0 w 2870522"/>
                <a:gd name="connsiteY3" fmla="*/ 3993266 h 399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0522" h="3993266">
                  <a:moveTo>
                    <a:pt x="0" y="0"/>
                  </a:moveTo>
                  <a:lnTo>
                    <a:pt x="2870522" y="0"/>
                  </a:lnTo>
                  <a:lnTo>
                    <a:pt x="2870522" y="3993266"/>
                  </a:lnTo>
                  <a:lnTo>
                    <a:pt x="0" y="3993266"/>
                  </a:lnTo>
                  <a:close/>
                </a:path>
              </a:pathLst>
            </a:custGeom>
          </p:spPr>
        </p:pic>
        <p:sp>
          <p:nvSpPr>
            <p:cNvPr id="16" name="矩形 15"/>
            <p:cNvSpPr/>
            <p:nvPr/>
          </p:nvSpPr>
          <p:spPr>
            <a:xfrm>
              <a:off x="1048675" y="2830910"/>
              <a:ext cx="2870522" cy="2509749"/>
            </a:xfrm>
            <a:prstGeom prst="rect">
              <a:avLst/>
            </a:prstGeom>
            <a:solidFill>
              <a:srgbClr val="CCB028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262196" y="2298475"/>
              <a:ext cx="2443480" cy="0"/>
              <a:chOff x="1249680" y="2026920"/>
              <a:chExt cx="2443480" cy="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3347720" y="2026920"/>
                <a:ext cx="34544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1249680" y="2026920"/>
                <a:ext cx="34544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1158014" y="3067149"/>
              <a:ext cx="2651760" cy="2012950"/>
              <a:chOff x="1158014" y="2782669"/>
              <a:chExt cx="2651760" cy="201295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158014" y="2782669"/>
                <a:ext cx="2651760" cy="201295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CN" kern="1000" dirty="0">
                    <a:solidFill>
                      <a:schemeClr val="bg1"/>
                    </a:solidFill>
                    <a:uFillTx/>
                    <a:latin typeface="Calibri" panose="020F0502020204030204" pitchFamily="34" charset="0"/>
                    <a:ea typeface="Calibri" panose="020F0502020204030204" pitchFamily="34" charset="0"/>
                  </a:rPr>
                  <a:t> Extracted data from X using Octorparse Web scraping Tool.</a:t>
                </a:r>
                <a:endParaRPr lang="zh-CN" altLang="en-US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1158014" y="3714214"/>
                <a:ext cx="2651760" cy="47815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8272803" y="1766039"/>
            <a:ext cx="2949454" cy="4062486"/>
            <a:chOff x="8272803" y="1766039"/>
            <a:chExt cx="2949454" cy="4062486"/>
          </a:xfrm>
        </p:grpSpPr>
        <p:sp>
          <p:nvSpPr>
            <p:cNvPr id="20" name="矩形 19"/>
            <p:cNvSpPr/>
            <p:nvPr/>
          </p:nvSpPr>
          <p:spPr>
            <a:xfrm>
              <a:off x="8351735" y="1835259"/>
              <a:ext cx="2870522" cy="3993266"/>
            </a:xfrm>
            <a:prstGeom prst="rect">
              <a:avLst/>
            </a:prstGeom>
            <a:noFill/>
            <a:ln>
              <a:solidFill>
                <a:srgbClr val="233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/>
            <a:srcRect l="67870" t="26020" r="8565" b="24808"/>
            <a:stretch>
              <a:fillRect/>
            </a:stretch>
          </p:blipFill>
          <p:spPr>
            <a:xfrm>
              <a:off x="8272803" y="1766039"/>
              <a:ext cx="2870522" cy="3993266"/>
            </a:xfrm>
            <a:custGeom>
              <a:avLst/>
              <a:gdLst>
                <a:gd name="connsiteX0" fmla="*/ 0 w 2870522"/>
                <a:gd name="connsiteY0" fmla="*/ 0 h 3993266"/>
                <a:gd name="connsiteX1" fmla="*/ 2870522 w 2870522"/>
                <a:gd name="connsiteY1" fmla="*/ 0 h 3993266"/>
                <a:gd name="connsiteX2" fmla="*/ 2870522 w 2870522"/>
                <a:gd name="connsiteY2" fmla="*/ 3993266 h 3993266"/>
                <a:gd name="connsiteX3" fmla="*/ 0 w 2870522"/>
                <a:gd name="connsiteY3" fmla="*/ 3993266 h 399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0522" h="3993266">
                  <a:moveTo>
                    <a:pt x="0" y="0"/>
                  </a:moveTo>
                  <a:lnTo>
                    <a:pt x="2870522" y="0"/>
                  </a:lnTo>
                  <a:lnTo>
                    <a:pt x="2870522" y="3993266"/>
                  </a:lnTo>
                  <a:lnTo>
                    <a:pt x="0" y="3993266"/>
                  </a:lnTo>
                  <a:close/>
                </a:path>
              </a:pathLst>
            </a:custGeom>
          </p:spPr>
        </p:pic>
        <p:sp>
          <p:nvSpPr>
            <p:cNvPr id="18" name="矩形 17"/>
            <p:cNvSpPr/>
            <p:nvPr/>
          </p:nvSpPr>
          <p:spPr>
            <a:xfrm>
              <a:off x="8272803" y="2830910"/>
              <a:ext cx="2870522" cy="2509749"/>
            </a:xfrm>
            <a:prstGeom prst="rect">
              <a:avLst/>
            </a:prstGeom>
            <a:solidFill>
              <a:srgbClr val="CCB028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8486324" y="2298475"/>
              <a:ext cx="2443480" cy="0"/>
              <a:chOff x="1249680" y="2026920"/>
              <a:chExt cx="2443480" cy="0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3347720" y="2026920"/>
                <a:ext cx="34544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249680" y="2026920"/>
                <a:ext cx="34544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矩形 44"/>
            <p:cNvSpPr/>
            <p:nvPr/>
          </p:nvSpPr>
          <p:spPr>
            <a:xfrm>
              <a:off x="8382142" y="3067149"/>
              <a:ext cx="2651844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en-US" altLang="zh-CN" kern="1000" dirty="0">
                  <a:solidFill>
                    <a:schemeClr val="bg1"/>
                  </a:solidFill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Relevant hashtags allow for more targeted analysis potentially revealing topic-specific sentiments.</a:t>
              </a:r>
              <a:r>
                <a:rPr lang="zh-CN" altLang="en-US" spc="3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660739" y="1766039"/>
            <a:ext cx="2949455" cy="4062486"/>
            <a:chOff x="4660739" y="1766039"/>
            <a:chExt cx="2949455" cy="4062486"/>
          </a:xfrm>
        </p:grpSpPr>
        <p:sp>
          <p:nvSpPr>
            <p:cNvPr id="19" name="矩形 18"/>
            <p:cNvSpPr/>
            <p:nvPr/>
          </p:nvSpPr>
          <p:spPr>
            <a:xfrm>
              <a:off x="4739672" y="1835259"/>
              <a:ext cx="2870522" cy="3993266"/>
            </a:xfrm>
            <a:prstGeom prst="rect">
              <a:avLst/>
            </a:prstGeom>
            <a:noFill/>
            <a:ln>
              <a:solidFill>
                <a:srgbClr val="233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/>
            <a:srcRect l="38218" t="26020" r="38218" b="24808"/>
            <a:stretch>
              <a:fillRect/>
            </a:stretch>
          </p:blipFill>
          <p:spPr>
            <a:xfrm>
              <a:off x="4660741" y="1766039"/>
              <a:ext cx="2870521" cy="3993266"/>
            </a:xfrm>
            <a:custGeom>
              <a:avLst/>
              <a:gdLst>
                <a:gd name="connsiteX0" fmla="*/ 0 w 2870521"/>
                <a:gd name="connsiteY0" fmla="*/ 0 h 3993266"/>
                <a:gd name="connsiteX1" fmla="*/ 2870521 w 2870521"/>
                <a:gd name="connsiteY1" fmla="*/ 0 h 3993266"/>
                <a:gd name="connsiteX2" fmla="*/ 2870521 w 2870521"/>
                <a:gd name="connsiteY2" fmla="*/ 3993266 h 3993266"/>
                <a:gd name="connsiteX3" fmla="*/ 0 w 2870521"/>
                <a:gd name="connsiteY3" fmla="*/ 3993266 h 399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0521" h="3993266">
                  <a:moveTo>
                    <a:pt x="0" y="0"/>
                  </a:moveTo>
                  <a:lnTo>
                    <a:pt x="2870521" y="0"/>
                  </a:lnTo>
                  <a:lnTo>
                    <a:pt x="2870521" y="3993266"/>
                  </a:lnTo>
                  <a:lnTo>
                    <a:pt x="0" y="3993266"/>
                  </a:lnTo>
                  <a:close/>
                </a:path>
              </a:pathLst>
            </a:custGeom>
          </p:spPr>
        </p:pic>
        <p:sp>
          <p:nvSpPr>
            <p:cNvPr id="17" name="矩形 16"/>
            <p:cNvSpPr/>
            <p:nvPr/>
          </p:nvSpPr>
          <p:spPr>
            <a:xfrm>
              <a:off x="4660739" y="2830910"/>
              <a:ext cx="2870522" cy="2509749"/>
            </a:xfrm>
            <a:prstGeom prst="rect">
              <a:avLst/>
            </a:prstGeom>
            <a:solidFill>
              <a:srgbClr val="CCB028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874260" y="2298475"/>
              <a:ext cx="2443480" cy="0"/>
              <a:chOff x="1249680" y="2026920"/>
              <a:chExt cx="2443480" cy="0"/>
            </a:xfrm>
          </p:grpSpPr>
          <p:cxnSp>
            <p:nvCxnSpPr>
              <p:cNvPr id="31" name="直接连接符 30"/>
              <p:cNvCxnSpPr/>
              <p:nvPr/>
            </p:nvCxnSpPr>
            <p:spPr>
              <a:xfrm>
                <a:off x="3347720" y="2026920"/>
                <a:ext cx="34544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249680" y="2026920"/>
                <a:ext cx="34544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矩形 41"/>
            <p:cNvSpPr/>
            <p:nvPr/>
          </p:nvSpPr>
          <p:spPr>
            <a:xfrm>
              <a:off x="4739479" y="2830934"/>
              <a:ext cx="2651760" cy="263525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endParaRPr lang="en-US" altLang="zh-CN" kern="1000" dirty="0">
                <a:solidFill>
                  <a:schemeClr val="bg1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kern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Our dataset has </a:t>
              </a:r>
              <a:r>
                <a:rPr lang="en-US" altLang="zh-CN" kern="1000" dirty="0">
                  <a:solidFill>
                    <a:schemeClr val="bg1"/>
                  </a:solidFill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15 columns;</a:t>
              </a:r>
              <a:r>
                <a:rPr lang="en-GB" dirty="0">
                  <a:solidFill>
                    <a:schemeClr val="bg1"/>
                  </a:solidFill>
                </a:rPr>
                <a:t>Hashtags, comments, and retweets discussing the Paris Olympics.</a:t>
              </a:r>
            </a:p>
          </p:txBody>
        </p:sp>
      </p:grpSp>
      <p:sp>
        <p:nvSpPr>
          <p:cNvPr id="48" name="矩形 47"/>
          <p:cNvSpPr/>
          <p:nvPr/>
        </p:nvSpPr>
        <p:spPr>
          <a:xfrm>
            <a:off x="0" y="6227631"/>
            <a:ext cx="12181442" cy="630369"/>
          </a:xfrm>
          <a:custGeom>
            <a:avLst/>
            <a:gdLst>
              <a:gd name="connsiteX0" fmla="*/ 0 w 12181442"/>
              <a:gd name="connsiteY0" fmla="*/ 0 h 502060"/>
              <a:gd name="connsiteX1" fmla="*/ 12181442 w 12181442"/>
              <a:gd name="connsiteY1" fmla="*/ 0 h 502060"/>
              <a:gd name="connsiteX2" fmla="*/ 12181442 w 12181442"/>
              <a:gd name="connsiteY2" fmla="*/ 502060 h 502060"/>
              <a:gd name="connsiteX3" fmla="*/ 0 w 12181442"/>
              <a:gd name="connsiteY3" fmla="*/ 502060 h 502060"/>
              <a:gd name="connsiteX4" fmla="*/ 0 w 12181442"/>
              <a:gd name="connsiteY4" fmla="*/ 0 h 502060"/>
              <a:gd name="connsiteX0-1" fmla="*/ 0 w 12181442"/>
              <a:gd name="connsiteY0-2" fmla="*/ 0 h 502060"/>
              <a:gd name="connsiteX1-3" fmla="*/ 12181442 w 12181442"/>
              <a:gd name="connsiteY1-4" fmla="*/ 0 h 502060"/>
              <a:gd name="connsiteX2-5" fmla="*/ 12181442 w 12181442"/>
              <a:gd name="connsiteY2-6" fmla="*/ 502060 h 502060"/>
              <a:gd name="connsiteX3-7" fmla="*/ 0 w 12181442"/>
              <a:gd name="connsiteY3-8" fmla="*/ 502060 h 502060"/>
              <a:gd name="connsiteX4-9" fmla="*/ 0 w 12181442"/>
              <a:gd name="connsiteY4-10" fmla="*/ 0 h 502060"/>
              <a:gd name="connsiteX0-11" fmla="*/ 0 w 12181442"/>
              <a:gd name="connsiteY0-12" fmla="*/ 0 h 502060"/>
              <a:gd name="connsiteX1-13" fmla="*/ 12181442 w 12181442"/>
              <a:gd name="connsiteY1-14" fmla="*/ 0 h 502060"/>
              <a:gd name="connsiteX2-15" fmla="*/ 12181442 w 12181442"/>
              <a:gd name="connsiteY2-16" fmla="*/ 502060 h 502060"/>
              <a:gd name="connsiteX3-17" fmla="*/ 0 w 12181442"/>
              <a:gd name="connsiteY3-18" fmla="*/ 502060 h 502060"/>
              <a:gd name="connsiteX4-19" fmla="*/ 0 w 12181442"/>
              <a:gd name="connsiteY4-20" fmla="*/ 0 h 5020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81442" h="502060">
                <a:moveTo>
                  <a:pt x="0" y="0"/>
                </a:moveTo>
                <a:cubicBezTo>
                  <a:pt x="6087243" y="226243"/>
                  <a:pt x="6122478" y="226243"/>
                  <a:pt x="12181442" y="0"/>
                </a:cubicBezTo>
                <a:lnTo>
                  <a:pt x="12181442" y="502060"/>
                </a:lnTo>
                <a:lnTo>
                  <a:pt x="0" y="502060"/>
                </a:lnTo>
                <a:lnTo>
                  <a:pt x="0" y="0"/>
                </a:lnTo>
                <a:close/>
              </a:path>
            </a:pathLst>
          </a:custGeom>
          <a:solidFill>
            <a:srgbClr val="233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048385" y="526415"/>
            <a:ext cx="4895215" cy="964565"/>
            <a:chOff x="674852" y="526695"/>
            <a:chExt cx="5268595" cy="964565"/>
          </a:xfrm>
        </p:grpSpPr>
        <p:sp>
          <p:nvSpPr>
            <p:cNvPr id="49" name="平行四边形 48"/>
            <p:cNvSpPr/>
            <p:nvPr/>
          </p:nvSpPr>
          <p:spPr>
            <a:xfrm rot="10800000">
              <a:off x="674852" y="526695"/>
              <a:ext cx="1012190" cy="770255"/>
            </a:xfrm>
            <a:prstGeom prst="parallelogram">
              <a:avLst>
                <a:gd name="adj" fmla="val 37026"/>
              </a:avLst>
            </a:prstGeom>
            <a:solidFill>
              <a:srgbClr val="CCB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平行四边形 50"/>
            <p:cNvSpPr/>
            <p:nvPr/>
          </p:nvSpPr>
          <p:spPr>
            <a:xfrm rot="10800000">
              <a:off x="1422247" y="526695"/>
              <a:ext cx="4521200" cy="770255"/>
            </a:xfrm>
            <a:prstGeom prst="parallelogram">
              <a:avLst>
                <a:gd name="adj" fmla="val 37026"/>
              </a:avLst>
            </a:prstGeom>
            <a:solidFill>
              <a:srgbClr val="233C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1687677" y="692430"/>
              <a:ext cx="4040505" cy="798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DATA UNDERSTANDING</a:t>
              </a:r>
              <a:r>
                <a:rPr lang="zh-CN" altLang="en-US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
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180" y="118110"/>
            <a:ext cx="1485900" cy="16478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36C900-3C19-7000-3EF6-85EE16B3104D}"/>
              </a:ext>
            </a:extLst>
          </p:cNvPr>
          <p:cNvSpPr/>
          <p:nvPr/>
        </p:nvSpPr>
        <p:spPr>
          <a:xfrm>
            <a:off x="1653200" y="1970239"/>
            <a:ext cx="1687526" cy="6117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dirty="0"/>
              <a:t>Data Sources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8C3E68-9CE8-2623-D6A6-242D976CB2C5}"/>
              </a:ext>
            </a:extLst>
          </p:cNvPr>
          <p:cNvSpPr/>
          <p:nvPr/>
        </p:nvSpPr>
        <p:spPr>
          <a:xfrm>
            <a:off x="5219700" y="2023413"/>
            <a:ext cx="1851903" cy="5324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dirty="0"/>
              <a:t>Dataset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D6D1F4-7625-EF91-C7B9-21D272D3D587}"/>
              </a:ext>
            </a:extLst>
          </p:cNvPr>
          <p:cNvSpPr/>
          <p:nvPr/>
        </p:nvSpPr>
        <p:spPr>
          <a:xfrm>
            <a:off x="8803848" y="2016810"/>
            <a:ext cx="1932881" cy="49613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dirty="0"/>
              <a:t>Relevance of the data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210" y="151130"/>
            <a:ext cx="1400175" cy="1390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565" y="1696720"/>
            <a:ext cx="3734435" cy="489585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9720" y="1881505"/>
            <a:ext cx="8541385" cy="4526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190" y="521970"/>
            <a:ext cx="9109075" cy="73342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943735" y="607060"/>
            <a:ext cx="8127365" cy="5384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sym typeface="+mn-ea"/>
              </a:rPr>
              <a:t>Tweet Volume During the Month Of  August </a:t>
            </a:r>
            <a:endParaRPr 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9139555" y="2091690"/>
            <a:ext cx="2673350" cy="4043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dirty="0"/>
              <a:t>A tweet spike on August 8, 2024, with 11,799 tweets, indicates a major event that day.</a:t>
            </a:r>
            <a:br>
              <a:rPr lang="en-GB" dirty="0"/>
            </a:br>
            <a:endParaRPr lang="en-US" dirty="0"/>
          </a:p>
          <a:p>
            <a:endParaRPr lang="en-GB" dirty="0"/>
          </a:p>
          <a:p>
            <a:r>
              <a:rPr lang="en-GB" dirty="0"/>
              <a:t>Tweet volume gradually increases before the peak, with notable jumps on August 6 and 7.</a:t>
            </a:r>
          </a:p>
        </p:txBody>
      </p:sp>
      <p:sp>
        <p:nvSpPr>
          <p:cNvPr id="2" name="矩形 47">
            <a:extLst>
              <a:ext uri="{FF2B5EF4-FFF2-40B4-BE49-F238E27FC236}">
                <a16:creationId xmlns:a16="http://schemas.microsoft.com/office/drawing/2014/main" id="{7B6C379A-A401-7A0D-699D-DE27FF22E956}"/>
              </a:ext>
            </a:extLst>
          </p:cNvPr>
          <p:cNvSpPr/>
          <p:nvPr/>
        </p:nvSpPr>
        <p:spPr>
          <a:xfrm>
            <a:off x="0" y="6227631"/>
            <a:ext cx="12191999" cy="630369"/>
          </a:xfrm>
          <a:custGeom>
            <a:avLst/>
            <a:gdLst>
              <a:gd name="connsiteX0" fmla="*/ 0 w 12181442"/>
              <a:gd name="connsiteY0" fmla="*/ 0 h 502060"/>
              <a:gd name="connsiteX1" fmla="*/ 12181442 w 12181442"/>
              <a:gd name="connsiteY1" fmla="*/ 0 h 502060"/>
              <a:gd name="connsiteX2" fmla="*/ 12181442 w 12181442"/>
              <a:gd name="connsiteY2" fmla="*/ 502060 h 502060"/>
              <a:gd name="connsiteX3" fmla="*/ 0 w 12181442"/>
              <a:gd name="connsiteY3" fmla="*/ 502060 h 502060"/>
              <a:gd name="connsiteX4" fmla="*/ 0 w 12181442"/>
              <a:gd name="connsiteY4" fmla="*/ 0 h 502060"/>
              <a:gd name="connsiteX0-1" fmla="*/ 0 w 12181442"/>
              <a:gd name="connsiteY0-2" fmla="*/ 0 h 502060"/>
              <a:gd name="connsiteX1-3" fmla="*/ 12181442 w 12181442"/>
              <a:gd name="connsiteY1-4" fmla="*/ 0 h 502060"/>
              <a:gd name="connsiteX2-5" fmla="*/ 12181442 w 12181442"/>
              <a:gd name="connsiteY2-6" fmla="*/ 502060 h 502060"/>
              <a:gd name="connsiteX3-7" fmla="*/ 0 w 12181442"/>
              <a:gd name="connsiteY3-8" fmla="*/ 502060 h 502060"/>
              <a:gd name="connsiteX4-9" fmla="*/ 0 w 12181442"/>
              <a:gd name="connsiteY4-10" fmla="*/ 0 h 502060"/>
              <a:gd name="connsiteX0-11" fmla="*/ 0 w 12181442"/>
              <a:gd name="connsiteY0-12" fmla="*/ 0 h 502060"/>
              <a:gd name="connsiteX1-13" fmla="*/ 12181442 w 12181442"/>
              <a:gd name="connsiteY1-14" fmla="*/ 0 h 502060"/>
              <a:gd name="connsiteX2-15" fmla="*/ 12181442 w 12181442"/>
              <a:gd name="connsiteY2-16" fmla="*/ 502060 h 502060"/>
              <a:gd name="connsiteX3-17" fmla="*/ 0 w 12181442"/>
              <a:gd name="connsiteY3-18" fmla="*/ 502060 h 502060"/>
              <a:gd name="connsiteX4-19" fmla="*/ 0 w 12181442"/>
              <a:gd name="connsiteY4-20" fmla="*/ 0 h 5020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81442" h="502060">
                <a:moveTo>
                  <a:pt x="0" y="0"/>
                </a:moveTo>
                <a:cubicBezTo>
                  <a:pt x="6087243" y="226243"/>
                  <a:pt x="6122478" y="226243"/>
                  <a:pt x="12181442" y="0"/>
                </a:cubicBezTo>
                <a:lnTo>
                  <a:pt x="12181442" y="502060"/>
                </a:lnTo>
                <a:lnTo>
                  <a:pt x="0" y="502060"/>
                </a:lnTo>
                <a:lnTo>
                  <a:pt x="0" y="0"/>
                </a:lnTo>
                <a:close/>
              </a:path>
            </a:pathLst>
          </a:custGeom>
          <a:solidFill>
            <a:srgbClr val="233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210" y="151130"/>
            <a:ext cx="1400175" cy="1390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565" y="1696720"/>
            <a:ext cx="3734435" cy="4895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90" y="521970"/>
            <a:ext cx="9109075" cy="73342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884044" y="577215"/>
            <a:ext cx="8127365" cy="5384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Analysis of Frequent Bigrams in the Dataset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9436100" y="2091690"/>
            <a:ext cx="2524760" cy="4043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/>
              <a:t>Observation</a:t>
            </a:r>
          </a:p>
          <a:p>
            <a:r>
              <a:rPr lang="en-GB" dirty="0"/>
              <a:t>The plot shows that common bigrams include "gold medal," "Paris 2024 Olympics," and "Arshad Nadeem," indicating key topics in the tweets.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71450" y="1881505"/>
            <a:ext cx="9121140" cy="4526280"/>
          </a:xfrm>
          <a:prstGeom prst="rect">
            <a:avLst/>
          </a:prstGeom>
        </p:spPr>
      </p:pic>
      <p:sp>
        <p:nvSpPr>
          <p:cNvPr id="2" name="矩形 47">
            <a:extLst>
              <a:ext uri="{FF2B5EF4-FFF2-40B4-BE49-F238E27FC236}">
                <a16:creationId xmlns:a16="http://schemas.microsoft.com/office/drawing/2014/main" id="{617EC59F-D2D0-DA04-4E2D-A71529C0F987}"/>
              </a:ext>
            </a:extLst>
          </p:cNvPr>
          <p:cNvSpPr/>
          <p:nvPr/>
        </p:nvSpPr>
        <p:spPr>
          <a:xfrm>
            <a:off x="0" y="6227631"/>
            <a:ext cx="12191999" cy="630369"/>
          </a:xfrm>
          <a:custGeom>
            <a:avLst/>
            <a:gdLst>
              <a:gd name="connsiteX0" fmla="*/ 0 w 12181442"/>
              <a:gd name="connsiteY0" fmla="*/ 0 h 502060"/>
              <a:gd name="connsiteX1" fmla="*/ 12181442 w 12181442"/>
              <a:gd name="connsiteY1" fmla="*/ 0 h 502060"/>
              <a:gd name="connsiteX2" fmla="*/ 12181442 w 12181442"/>
              <a:gd name="connsiteY2" fmla="*/ 502060 h 502060"/>
              <a:gd name="connsiteX3" fmla="*/ 0 w 12181442"/>
              <a:gd name="connsiteY3" fmla="*/ 502060 h 502060"/>
              <a:gd name="connsiteX4" fmla="*/ 0 w 12181442"/>
              <a:gd name="connsiteY4" fmla="*/ 0 h 502060"/>
              <a:gd name="connsiteX0-1" fmla="*/ 0 w 12181442"/>
              <a:gd name="connsiteY0-2" fmla="*/ 0 h 502060"/>
              <a:gd name="connsiteX1-3" fmla="*/ 12181442 w 12181442"/>
              <a:gd name="connsiteY1-4" fmla="*/ 0 h 502060"/>
              <a:gd name="connsiteX2-5" fmla="*/ 12181442 w 12181442"/>
              <a:gd name="connsiteY2-6" fmla="*/ 502060 h 502060"/>
              <a:gd name="connsiteX3-7" fmla="*/ 0 w 12181442"/>
              <a:gd name="connsiteY3-8" fmla="*/ 502060 h 502060"/>
              <a:gd name="connsiteX4-9" fmla="*/ 0 w 12181442"/>
              <a:gd name="connsiteY4-10" fmla="*/ 0 h 502060"/>
              <a:gd name="connsiteX0-11" fmla="*/ 0 w 12181442"/>
              <a:gd name="connsiteY0-12" fmla="*/ 0 h 502060"/>
              <a:gd name="connsiteX1-13" fmla="*/ 12181442 w 12181442"/>
              <a:gd name="connsiteY1-14" fmla="*/ 0 h 502060"/>
              <a:gd name="connsiteX2-15" fmla="*/ 12181442 w 12181442"/>
              <a:gd name="connsiteY2-16" fmla="*/ 502060 h 502060"/>
              <a:gd name="connsiteX3-17" fmla="*/ 0 w 12181442"/>
              <a:gd name="connsiteY3-18" fmla="*/ 502060 h 502060"/>
              <a:gd name="connsiteX4-19" fmla="*/ 0 w 12181442"/>
              <a:gd name="connsiteY4-20" fmla="*/ 0 h 5020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81442" h="502060">
                <a:moveTo>
                  <a:pt x="0" y="0"/>
                </a:moveTo>
                <a:cubicBezTo>
                  <a:pt x="6087243" y="226243"/>
                  <a:pt x="6122478" y="226243"/>
                  <a:pt x="12181442" y="0"/>
                </a:cubicBezTo>
                <a:lnTo>
                  <a:pt x="12181442" y="502060"/>
                </a:lnTo>
                <a:lnTo>
                  <a:pt x="0" y="502060"/>
                </a:lnTo>
                <a:lnTo>
                  <a:pt x="0" y="0"/>
                </a:lnTo>
                <a:close/>
              </a:path>
            </a:pathLst>
          </a:custGeom>
          <a:solidFill>
            <a:srgbClr val="233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210" y="151130"/>
            <a:ext cx="1400175" cy="1390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565" y="1696720"/>
            <a:ext cx="3734435" cy="4895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90" y="521970"/>
            <a:ext cx="9109075" cy="73342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943735" y="522605"/>
            <a:ext cx="8127365" cy="651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>
                <a:solidFill>
                  <a:schemeClr val="bg1"/>
                </a:solidFill>
                <a:sym typeface="+mn-ea"/>
              </a:rPr>
              <a:t>Most Prominent Hashtags During the Olympics 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9192895" y="2091690"/>
            <a:ext cx="2767965" cy="4043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/>
              <a:t>Observation</a:t>
            </a:r>
          </a:p>
          <a:p>
            <a:r>
              <a:rPr lang="en-US" dirty="0"/>
              <a:t> </a:t>
            </a:r>
            <a:r>
              <a:rPr lang="en-GB" dirty="0"/>
              <a:t>The word cloud shows "#Paris2024," "#</a:t>
            </a:r>
            <a:r>
              <a:rPr lang="en-GB" dirty="0" err="1"/>
              <a:t>ParisOlympics</a:t>
            </a:r>
            <a:r>
              <a:rPr lang="en-GB" dirty="0"/>
              <a:t>," and "#Olympics2024" as the top hashtags, highlighting the focus on the Paris 2024 Games, along with notable mentions like "#</a:t>
            </a:r>
            <a:r>
              <a:rPr lang="en-GB" dirty="0" err="1"/>
              <a:t>NeerajChopra</a:t>
            </a:r>
            <a:r>
              <a:rPr lang="en-GB" dirty="0"/>
              <a:t>" and "#Basketball."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82725" y="2068195"/>
            <a:ext cx="7524750" cy="4067175"/>
          </a:xfrm>
          <a:prstGeom prst="rect">
            <a:avLst/>
          </a:prstGeom>
        </p:spPr>
      </p:pic>
      <p:sp>
        <p:nvSpPr>
          <p:cNvPr id="2" name="矩形 47">
            <a:extLst>
              <a:ext uri="{FF2B5EF4-FFF2-40B4-BE49-F238E27FC236}">
                <a16:creationId xmlns:a16="http://schemas.microsoft.com/office/drawing/2014/main" id="{6EFC2928-3DAF-9BBA-2E71-C6131EE78E9B}"/>
              </a:ext>
            </a:extLst>
          </p:cNvPr>
          <p:cNvSpPr/>
          <p:nvPr/>
        </p:nvSpPr>
        <p:spPr>
          <a:xfrm>
            <a:off x="0" y="6239988"/>
            <a:ext cx="12191999" cy="630369"/>
          </a:xfrm>
          <a:custGeom>
            <a:avLst/>
            <a:gdLst>
              <a:gd name="connsiteX0" fmla="*/ 0 w 12181442"/>
              <a:gd name="connsiteY0" fmla="*/ 0 h 502060"/>
              <a:gd name="connsiteX1" fmla="*/ 12181442 w 12181442"/>
              <a:gd name="connsiteY1" fmla="*/ 0 h 502060"/>
              <a:gd name="connsiteX2" fmla="*/ 12181442 w 12181442"/>
              <a:gd name="connsiteY2" fmla="*/ 502060 h 502060"/>
              <a:gd name="connsiteX3" fmla="*/ 0 w 12181442"/>
              <a:gd name="connsiteY3" fmla="*/ 502060 h 502060"/>
              <a:gd name="connsiteX4" fmla="*/ 0 w 12181442"/>
              <a:gd name="connsiteY4" fmla="*/ 0 h 502060"/>
              <a:gd name="connsiteX0-1" fmla="*/ 0 w 12181442"/>
              <a:gd name="connsiteY0-2" fmla="*/ 0 h 502060"/>
              <a:gd name="connsiteX1-3" fmla="*/ 12181442 w 12181442"/>
              <a:gd name="connsiteY1-4" fmla="*/ 0 h 502060"/>
              <a:gd name="connsiteX2-5" fmla="*/ 12181442 w 12181442"/>
              <a:gd name="connsiteY2-6" fmla="*/ 502060 h 502060"/>
              <a:gd name="connsiteX3-7" fmla="*/ 0 w 12181442"/>
              <a:gd name="connsiteY3-8" fmla="*/ 502060 h 502060"/>
              <a:gd name="connsiteX4-9" fmla="*/ 0 w 12181442"/>
              <a:gd name="connsiteY4-10" fmla="*/ 0 h 502060"/>
              <a:gd name="connsiteX0-11" fmla="*/ 0 w 12181442"/>
              <a:gd name="connsiteY0-12" fmla="*/ 0 h 502060"/>
              <a:gd name="connsiteX1-13" fmla="*/ 12181442 w 12181442"/>
              <a:gd name="connsiteY1-14" fmla="*/ 0 h 502060"/>
              <a:gd name="connsiteX2-15" fmla="*/ 12181442 w 12181442"/>
              <a:gd name="connsiteY2-16" fmla="*/ 502060 h 502060"/>
              <a:gd name="connsiteX3-17" fmla="*/ 0 w 12181442"/>
              <a:gd name="connsiteY3-18" fmla="*/ 502060 h 502060"/>
              <a:gd name="connsiteX4-19" fmla="*/ 0 w 12181442"/>
              <a:gd name="connsiteY4-20" fmla="*/ 0 h 5020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81442" h="502060">
                <a:moveTo>
                  <a:pt x="0" y="0"/>
                </a:moveTo>
                <a:cubicBezTo>
                  <a:pt x="6087243" y="226243"/>
                  <a:pt x="6122478" y="226243"/>
                  <a:pt x="12181442" y="0"/>
                </a:cubicBezTo>
                <a:lnTo>
                  <a:pt x="12181442" y="502060"/>
                </a:lnTo>
                <a:lnTo>
                  <a:pt x="0" y="502060"/>
                </a:lnTo>
                <a:lnTo>
                  <a:pt x="0" y="0"/>
                </a:lnTo>
                <a:close/>
              </a:path>
            </a:pathLst>
          </a:custGeom>
          <a:solidFill>
            <a:srgbClr val="233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0288" y="-5787"/>
            <a:ext cx="12212576" cy="6869574"/>
            <a:chOff x="-10288" y="380293"/>
            <a:chExt cx="12212576" cy="686957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t="7813" b="7813"/>
            <a:stretch>
              <a:fillRect/>
            </a:stretch>
          </p:blipFill>
          <p:spPr>
            <a:xfrm>
              <a:off x="-10288" y="380293"/>
              <a:ext cx="12212576" cy="6869574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-10288" y="380293"/>
              <a:ext cx="12212576" cy="686957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600"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0" y="-2893"/>
            <a:ext cx="5075288" cy="6863787"/>
            <a:chOff x="-1820886" y="61063"/>
            <a:chExt cx="5075288" cy="6863787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2"/>
            <a:srcRect t="7921" r="58442" b="7921"/>
            <a:stretch>
              <a:fillRect/>
            </a:stretch>
          </p:blipFill>
          <p:spPr>
            <a:xfrm>
              <a:off x="-1820886" y="66926"/>
              <a:ext cx="5075288" cy="6852061"/>
            </a:xfrm>
            <a:custGeom>
              <a:avLst/>
              <a:gdLst>
                <a:gd name="connsiteX0" fmla="*/ 0 w 5075288"/>
                <a:gd name="connsiteY0" fmla="*/ 0 h 6852061"/>
                <a:gd name="connsiteX1" fmla="*/ 2679864 w 5075288"/>
                <a:gd name="connsiteY1" fmla="*/ 0 h 6852061"/>
                <a:gd name="connsiteX2" fmla="*/ 5075288 w 5075288"/>
                <a:gd name="connsiteY2" fmla="*/ 6852061 h 6852061"/>
                <a:gd name="connsiteX3" fmla="*/ 0 w 5075288"/>
                <a:gd name="connsiteY3" fmla="*/ 6852061 h 685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5288" h="6852061">
                  <a:moveTo>
                    <a:pt x="0" y="0"/>
                  </a:moveTo>
                  <a:lnTo>
                    <a:pt x="2679864" y="0"/>
                  </a:lnTo>
                  <a:lnTo>
                    <a:pt x="5075288" y="6852061"/>
                  </a:lnTo>
                  <a:lnTo>
                    <a:pt x="0" y="6852061"/>
                  </a:lnTo>
                  <a:close/>
                </a:path>
              </a:pathLst>
            </a:custGeom>
          </p:spPr>
        </p:pic>
        <p:sp>
          <p:nvSpPr>
            <p:cNvPr id="36" name="矩形 27"/>
            <p:cNvSpPr/>
            <p:nvPr/>
          </p:nvSpPr>
          <p:spPr>
            <a:xfrm>
              <a:off x="-1820886" y="61063"/>
              <a:ext cx="5075288" cy="6863787"/>
            </a:xfrm>
            <a:custGeom>
              <a:avLst/>
              <a:gdLst>
                <a:gd name="connsiteX0" fmla="*/ 0 w 6096000"/>
                <a:gd name="connsiteY0" fmla="*/ 0 h 6852061"/>
                <a:gd name="connsiteX1" fmla="*/ 6096000 w 6096000"/>
                <a:gd name="connsiteY1" fmla="*/ 0 h 6852061"/>
                <a:gd name="connsiteX2" fmla="*/ 6096000 w 6096000"/>
                <a:gd name="connsiteY2" fmla="*/ 6852061 h 6852061"/>
                <a:gd name="connsiteX3" fmla="*/ 0 w 6096000"/>
                <a:gd name="connsiteY3" fmla="*/ 6852061 h 6852061"/>
                <a:gd name="connsiteX4" fmla="*/ 0 w 6096000"/>
                <a:gd name="connsiteY4" fmla="*/ 0 h 6852061"/>
                <a:gd name="connsiteX0-1" fmla="*/ 0 w 6096000"/>
                <a:gd name="connsiteY0-2" fmla="*/ 0 h 6852061"/>
                <a:gd name="connsiteX1-3" fmla="*/ 3572719 w 6096000"/>
                <a:gd name="connsiteY1-4" fmla="*/ 0 h 6852061"/>
                <a:gd name="connsiteX2-5" fmla="*/ 6096000 w 6096000"/>
                <a:gd name="connsiteY2-6" fmla="*/ 6852061 h 6852061"/>
                <a:gd name="connsiteX3-7" fmla="*/ 0 w 6096000"/>
                <a:gd name="connsiteY3-8" fmla="*/ 6852061 h 6852061"/>
                <a:gd name="connsiteX4-9" fmla="*/ 0 w 6096000"/>
                <a:gd name="connsiteY4-10" fmla="*/ 0 h 6852061"/>
                <a:gd name="connsiteX0-11" fmla="*/ 0 w 6096000"/>
                <a:gd name="connsiteY0-12" fmla="*/ 0 h 6852061"/>
                <a:gd name="connsiteX1-13" fmla="*/ 3218822 w 6096000"/>
                <a:gd name="connsiteY1-14" fmla="*/ 0 h 6852061"/>
                <a:gd name="connsiteX2-15" fmla="*/ 6096000 w 6096000"/>
                <a:gd name="connsiteY2-16" fmla="*/ 6852061 h 6852061"/>
                <a:gd name="connsiteX3-17" fmla="*/ 0 w 6096000"/>
                <a:gd name="connsiteY3-18" fmla="*/ 6852061 h 6852061"/>
                <a:gd name="connsiteX4-19" fmla="*/ 0 w 6096000"/>
                <a:gd name="connsiteY4-20" fmla="*/ 0 h 68520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96000" h="6852061">
                  <a:moveTo>
                    <a:pt x="0" y="0"/>
                  </a:moveTo>
                  <a:lnTo>
                    <a:pt x="3218822" y="0"/>
                  </a:lnTo>
                  <a:lnTo>
                    <a:pt x="6096000" y="6852061"/>
                  </a:lnTo>
                  <a:lnTo>
                    <a:pt x="0" y="68520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C5B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869690" y="1336347"/>
            <a:ext cx="7880985" cy="885190"/>
            <a:chOff x="2869690" y="1336347"/>
            <a:chExt cx="7880985" cy="885190"/>
          </a:xfrm>
        </p:grpSpPr>
        <p:sp>
          <p:nvSpPr>
            <p:cNvPr id="43" name="平行四边形 42"/>
            <p:cNvSpPr/>
            <p:nvPr/>
          </p:nvSpPr>
          <p:spPr>
            <a:xfrm rot="10800000">
              <a:off x="2869690" y="1458438"/>
              <a:ext cx="898283" cy="479045"/>
            </a:xfrm>
            <a:prstGeom prst="parallelogram">
              <a:avLst>
                <a:gd name="adj" fmla="val 37026"/>
              </a:avLst>
            </a:prstGeom>
            <a:solidFill>
              <a:srgbClr val="CCB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123516" y="1467127"/>
              <a:ext cx="390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1</a:t>
              </a:r>
              <a:endParaRPr lang="zh-CN" alt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5" name="平行四边形 54"/>
            <p:cNvSpPr/>
            <p:nvPr/>
          </p:nvSpPr>
          <p:spPr>
            <a:xfrm rot="10800000">
              <a:off x="3979670" y="1336347"/>
              <a:ext cx="6771005" cy="885190"/>
            </a:xfrm>
            <a:prstGeom prst="parallelogram">
              <a:avLst>
                <a:gd name="adj" fmla="val 37026"/>
              </a:avLst>
            </a:prstGeom>
            <a:solidFill>
              <a:srgbClr val="233C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396980" y="1392940"/>
              <a:ext cx="593657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6485"/>
              <a:r>
                <a:rPr lang="en-GB" sz="1600" dirty="0">
                  <a:solidFill>
                    <a:schemeClr val="bg1"/>
                  </a:solidFill>
                </a:rPr>
                <a:t>Create a real-time sentiment tracking dashboard for organizers and media partners to swiftly respond to shifts in public opinion.</a:t>
              </a:r>
              <a:endParaRPr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150289" y="4920517"/>
            <a:ext cx="7881620" cy="1132919"/>
            <a:chOff x="4150289" y="4920517"/>
            <a:chExt cx="7881620" cy="1132919"/>
          </a:xfrm>
        </p:grpSpPr>
        <p:sp>
          <p:nvSpPr>
            <p:cNvPr id="50" name="平行四边形 49"/>
            <p:cNvSpPr/>
            <p:nvPr/>
          </p:nvSpPr>
          <p:spPr>
            <a:xfrm rot="10800000">
              <a:off x="4150289" y="5042607"/>
              <a:ext cx="898283" cy="479045"/>
            </a:xfrm>
            <a:prstGeom prst="parallelogram">
              <a:avLst>
                <a:gd name="adj" fmla="val 37026"/>
              </a:avLst>
            </a:prstGeom>
            <a:solidFill>
              <a:srgbClr val="CCB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404114" y="5051297"/>
              <a:ext cx="390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4</a:t>
              </a:r>
              <a:endParaRPr lang="zh-CN" alt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8" name="平行四边形 57"/>
            <p:cNvSpPr/>
            <p:nvPr/>
          </p:nvSpPr>
          <p:spPr>
            <a:xfrm rot="10800000">
              <a:off x="5260904" y="4920517"/>
              <a:ext cx="6771005" cy="873125"/>
            </a:xfrm>
            <a:prstGeom prst="parallelogram">
              <a:avLst>
                <a:gd name="adj" fmla="val 37026"/>
              </a:avLst>
            </a:prstGeom>
            <a:solidFill>
              <a:srgbClr val="233C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5677842" y="4977111"/>
              <a:ext cx="5936575" cy="1076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6485"/>
              <a:r>
                <a:rPr lang="en-US" altLang="zh-CN" sz="16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GB" sz="1600" dirty="0">
                  <a:solidFill>
                    <a:schemeClr val="bg1"/>
                  </a:solidFill>
                </a:rPr>
                <a:t>Use sentiment trends to inform content creation and social media strategies, highlighting themes and athletes that drive positive engagement.</a:t>
              </a:r>
              <a:r>
                <a:rPr lang="zh-CN" altLang="en-US" sz="1600" dirty="0">
                  <a:solidFill>
                    <a:prstClr val="white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
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296556" y="2521546"/>
            <a:ext cx="7879715" cy="791210"/>
            <a:chOff x="3296556" y="2521546"/>
            <a:chExt cx="7879715" cy="791210"/>
          </a:xfrm>
        </p:grpSpPr>
        <p:sp>
          <p:nvSpPr>
            <p:cNvPr id="48" name="平行四边形 47"/>
            <p:cNvSpPr/>
            <p:nvPr/>
          </p:nvSpPr>
          <p:spPr>
            <a:xfrm rot="10800000">
              <a:off x="3296556" y="2653161"/>
              <a:ext cx="898283" cy="479045"/>
            </a:xfrm>
            <a:prstGeom prst="parallelogram">
              <a:avLst>
                <a:gd name="adj" fmla="val 37026"/>
              </a:avLst>
            </a:prstGeom>
            <a:solidFill>
              <a:srgbClr val="CCB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550382" y="2661850"/>
              <a:ext cx="390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2</a:t>
              </a:r>
              <a:endParaRPr lang="zh-CN" alt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6" name="平行四边形 55"/>
            <p:cNvSpPr/>
            <p:nvPr/>
          </p:nvSpPr>
          <p:spPr>
            <a:xfrm rot="10800000">
              <a:off x="4405266" y="2531071"/>
              <a:ext cx="6771005" cy="781685"/>
            </a:xfrm>
            <a:prstGeom prst="parallelogram">
              <a:avLst>
                <a:gd name="adj" fmla="val 37026"/>
              </a:avLst>
            </a:prstGeom>
            <a:solidFill>
              <a:srgbClr val="233C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4621166" y="2521546"/>
              <a:ext cx="6254750" cy="78740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</a:rPr>
                <a:t>Develop a multilingual sentiment analysis feature using language-specific VADER versions to address the international nature of the Olympics.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23422" y="3725794"/>
            <a:ext cx="7877175" cy="834390"/>
            <a:chOff x="3723422" y="3725794"/>
            <a:chExt cx="7877175" cy="834390"/>
          </a:xfrm>
        </p:grpSpPr>
        <p:sp>
          <p:nvSpPr>
            <p:cNvPr id="49" name="平行四边形 48"/>
            <p:cNvSpPr/>
            <p:nvPr/>
          </p:nvSpPr>
          <p:spPr>
            <a:xfrm rot="10800000">
              <a:off x="3723422" y="3847884"/>
              <a:ext cx="898283" cy="479045"/>
            </a:xfrm>
            <a:prstGeom prst="parallelogram">
              <a:avLst>
                <a:gd name="adj" fmla="val 37026"/>
              </a:avLst>
            </a:prstGeom>
            <a:solidFill>
              <a:srgbClr val="CCB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3977248" y="3856573"/>
              <a:ext cx="390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3</a:t>
              </a:r>
              <a:endParaRPr lang="zh-CN" alt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7" name="平行四边形 56"/>
            <p:cNvSpPr/>
            <p:nvPr/>
          </p:nvSpPr>
          <p:spPr>
            <a:xfrm rot="10800000">
              <a:off x="4829592" y="3725794"/>
              <a:ext cx="6771005" cy="834390"/>
            </a:xfrm>
            <a:prstGeom prst="parallelogram">
              <a:avLst>
                <a:gd name="adj" fmla="val 37026"/>
              </a:avLst>
            </a:prstGeom>
            <a:solidFill>
              <a:srgbClr val="233C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5048667" y="3782309"/>
              <a:ext cx="6252210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6485"/>
              <a:r>
                <a:rPr lang="en-GB" sz="1600" dirty="0">
                  <a:solidFill>
                    <a:schemeClr val="bg1"/>
                  </a:solidFill>
                </a:rPr>
                <a:t>Integrate sentiment analysis with other data sources, like ticket sales and TV ratings, to provide a comprehensive view of public engagement.</a:t>
              </a:r>
              <a:r>
                <a:rPr lang="en-US" altLang="zh-CN" sz="16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69" name="矩形 68"/>
          <p:cNvSpPr/>
          <p:nvPr/>
        </p:nvSpPr>
        <p:spPr>
          <a:xfrm>
            <a:off x="124460" y="287655"/>
            <a:ext cx="571119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400" b="1" spc="3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RECOMMENDATIONS</a:t>
            </a:r>
          </a:p>
        </p:txBody>
      </p:sp>
      <p:sp>
        <p:nvSpPr>
          <p:cNvPr id="26" name="矩形 25"/>
          <p:cNvSpPr/>
          <p:nvPr/>
        </p:nvSpPr>
        <p:spPr>
          <a:xfrm rot="14975709">
            <a:off x="1073584" y="5645127"/>
            <a:ext cx="2070848" cy="67333"/>
          </a:xfrm>
          <a:prstGeom prst="rect">
            <a:avLst/>
          </a:prstGeom>
          <a:solidFill>
            <a:srgbClr val="CCB02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6485"/>
            <a:endParaRPr lang="zh-CN" altLang="en-US" sz="2165">
              <a:solidFill>
                <a:prstClr val="white"/>
              </a:solidFill>
              <a:latin typeface="Calibri" panose="020F0502020204030204"/>
              <a:ea typeface="SimSun" panose="02010600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 rot="14975709">
            <a:off x="1804277" y="6221599"/>
            <a:ext cx="2070848" cy="11458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6485"/>
            <a:endParaRPr lang="zh-CN" altLang="en-US" sz="2165">
              <a:solidFill>
                <a:prstClr val="white"/>
              </a:solidFill>
              <a:latin typeface="Calibri" panose="020F0502020204030204"/>
              <a:ea typeface="SimSun" panose="02010600030101010101" pitchFamily="2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100" y="-5715"/>
            <a:ext cx="1485900" cy="1695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562</Words>
  <Application>Microsoft Macintosh PowerPoint</Application>
  <PresentationFormat>Widescreen</PresentationFormat>
  <Paragraphs>63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等线</vt:lpstr>
      <vt:lpstr>Arial</vt:lpstr>
      <vt:lpstr>Calibri</vt:lpstr>
      <vt:lpstr>Segoe UI Historic</vt:lpstr>
      <vt:lpstr>Wingdings</vt:lpstr>
      <vt:lpstr>印品黑体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 李峰</dc:creator>
  <cp:lastModifiedBy>Microsoft Office User</cp:lastModifiedBy>
  <cp:revision>34</cp:revision>
  <dcterms:created xsi:type="dcterms:W3CDTF">2019-04-22T13:02:00Z</dcterms:created>
  <dcterms:modified xsi:type="dcterms:W3CDTF">2024-08-20T19:33:06Z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1033-12.2.0.17545</vt:lpwstr>
  </property>
  <property fmtid="{D5CDD505-2E9C-101B-9397-08002B2CF9AE}" pid="3" name="ICV">
    <vt:lpwstr>EBC83FFB0D604A37826E704B2E0F6D55_12</vt:lpwstr>
  </property>
</Properties>
</file>